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0"/>
  </p:notesMasterIdLst>
  <p:handoutMasterIdLst>
    <p:handoutMasterId r:id="rId11"/>
  </p:handoutMasterIdLst>
  <p:sldIdLst>
    <p:sldId id="256" r:id="rId2"/>
    <p:sldId id="257" r:id="rId3"/>
    <p:sldId id="267" r:id="rId4"/>
    <p:sldId id="261" r:id="rId5"/>
    <p:sldId id="271" r:id="rId6"/>
    <p:sldId id="272" r:id="rId7"/>
    <p:sldId id="259" r:id="rId8"/>
    <p:sldId id="270" r:id="rId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06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Gill Sans MT" pitchFamily="34" charset="0"/>
              </a:defRPr>
            </a:lvl1pPr>
          </a:lstStyle>
          <a:p>
            <a:endParaRPr lang="en-US"/>
          </a:p>
        </p:txBody>
      </p:sp>
      <p:sp>
        <p:nvSpPr>
          <p:cNvPr id="491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Gill Sans MT" pitchFamily="34" charset="0"/>
              </a:defRPr>
            </a:lvl1pPr>
          </a:lstStyle>
          <a:p>
            <a:fld id="{34080648-1A87-4FE8-8FFA-B0CDA1B0CB89}" type="datetimeFigureOut">
              <a:rPr lang="en-US"/>
              <a:pPr/>
              <a:t>4/7/2011</a:t>
            </a:fld>
            <a:endParaRPr lang="en-US"/>
          </a:p>
        </p:txBody>
      </p:sp>
      <p:sp>
        <p:nvSpPr>
          <p:cNvPr id="491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ill Sans MT" pitchFamily="34" charset="0"/>
              </a:defRPr>
            </a:lvl1pPr>
          </a:lstStyle>
          <a:p>
            <a:endParaRPr lang="en-US"/>
          </a:p>
        </p:txBody>
      </p:sp>
      <p:sp>
        <p:nvSpPr>
          <p:cNvPr id="491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ill Sans MT" pitchFamily="34" charset="0"/>
              </a:defRPr>
            </a:lvl1pPr>
          </a:lstStyle>
          <a:p>
            <a:fld id="{B82C4C8B-2763-4C81-B4AC-AEA30161D4D5}" type="slidenum">
              <a:rPr lang="en-US"/>
              <a:pPr/>
              <a:t>‹#›</a:t>
            </a:fld>
            <a:endParaRPr lang="en-US"/>
          </a:p>
        </p:txBody>
      </p:sp>
    </p:spTree>
    <p:extLst>
      <p:ext uri="{BB962C8B-B14F-4D97-AF65-F5344CB8AC3E}">
        <p14:creationId xmlns:p14="http://schemas.microsoft.com/office/powerpoint/2010/main" val="4087793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965F002-F10F-4941-AFD8-31D781CC8FA1}" type="datetimeFigureOut">
              <a:rPr lang="en-US"/>
              <a:pPr>
                <a:defRPr/>
              </a:pPr>
              <a:t>4/7/2011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05D0D3D-2455-417D-812C-B1FEF91EE2E4}" type="slidenum">
              <a:rPr lang="en-US"/>
              <a:pPr>
                <a:defRPr/>
              </a:pPr>
              <a:t>‹#›</a:t>
            </a:fld>
            <a:endParaRPr lang="en-US"/>
          </a:p>
        </p:txBody>
      </p:sp>
    </p:spTree>
    <p:extLst>
      <p:ext uri="{BB962C8B-B14F-4D97-AF65-F5344CB8AC3E}">
        <p14:creationId xmlns:p14="http://schemas.microsoft.com/office/powerpoint/2010/main" val="320388607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05D0D3D-2455-417D-812C-B1FEF91EE2E4}" type="slidenum">
              <a:rPr lang="en-US" smtClean="0"/>
              <a:pPr>
                <a:defRPr/>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E05A1A-CBC3-400D-AA4A-02AAF43666DC}" type="slidenum">
              <a:rPr lang="en-US"/>
              <a:pPr fontAlgn="base">
                <a:spcBef>
                  <a:spcPct val="0"/>
                </a:spcBef>
                <a:spcAft>
                  <a:spcPct val="0"/>
                </a:spcAft>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0"/>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21"/>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p:spPr>
        <p:txBody>
          <a:bodyPr/>
          <a:lstStyle>
            <a:lvl1pPr>
              <a:defRPr sz="1400" smtClean="0"/>
            </a:lvl1pPr>
          </a:lstStyle>
          <a:p>
            <a:pPr>
              <a:defRPr/>
            </a:pPr>
            <a:fld id="{BCD4DC8E-FC63-42DD-82C5-9FBF63A1FA54}" type="datetimeFigureOut">
              <a:rPr lang="en-US"/>
              <a:pPr>
                <a:defRPr/>
              </a:pPr>
              <a:t>4/7/2011</a:t>
            </a:fld>
            <a:endParaRPr 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232D93F9-CB8E-4716-8DAB-FCB3DD885E1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DCC480E-F21F-4294-BF9F-1EC832AC716E}" type="datetimeFigureOut">
              <a:rPr lang="en-US"/>
              <a:pPr>
                <a:defRPr/>
              </a:pPr>
              <a:t>4/7/2011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8298409-0795-41FC-8717-1A250A6EDB3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5" name="Isosceles Triang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C80742C-B953-4196-A9E0-14FAA60FEFBD}" type="datetimeFigureOut">
              <a:rPr lang="en-US"/>
              <a:pPr>
                <a:defRPr/>
              </a:pPr>
              <a:t>4/7/2011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9501AEE-4D83-4236-8982-4D3325DB035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0" y="6356350"/>
            <a:ext cx="2289175" cy="365125"/>
          </a:xfrm>
        </p:spPr>
        <p:txBody>
          <a:bodyPr/>
          <a:lstStyle>
            <a:lvl1pPr>
              <a:defRPr/>
            </a:lvl1pPr>
          </a:lstStyle>
          <a:p>
            <a:pPr>
              <a:defRPr/>
            </a:pPr>
            <a:fld id="{A07E0B58-A007-437E-87A7-D6E94B79D987}" type="datetimeFigureOut">
              <a:rPr lang="en-US"/>
              <a:pPr>
                <a:defRPr/>
              </a:pPr>
              <a:t>4/7/2011</a:t>
            </a:fld>
            <a:endParaRPr lang="en-US"/>
          </a:p>
        </p:txBody>
      </p:sp>
      <p:sp>
        <p:nvSpPr>
          <p:cNvPr id="3" name="Footer Placeholder 2"/>
          <p:cNvSpPr>
            <a:spLocks noGrp="1"/>
          </p:cNvSpPr>
          <p:nvPr>
            <p:ph type="ftr" sz="quarter" idx="11"/>
          </p:nvPr>
        </p:nvSpPr>
        <p:spPr>
          <a:xfrm>
            <a:off x="2898775" y="6356350"/>
            <a:ext cx="3505200" cy="365125"/>
          </a:xfrm>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12775" y="6356350"/>
            <a:ext cx="1981200" cy="365125"/>
          </a:xfrm>
        </p:spPr>
        <p:txBody>
          <a:bodyPr/>
          <a:lstStyle>
            <a:lvl1pPr>
              <a:defRPr/>
            </a:lvl1pPr>
          </a:lstStyle>
          <a:p>
            <a:pPr>
              <a:defRPr/>
            </a:pPr>
            <a:fld id="{57A7BC81-4268-410E-982B-A6552F4DEB0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83CAB21-85B3-49B5-80C4-1E73F3779958}" type="datetimeFigureOut">
              <a:rPr lang="en-US"/>
              <a:pPr>
                <a:defRPr/>
              </a:pPr>
              <a:t>4/7/2011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1E20EF7-16A5-4D27-933D-3D135F80EA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81742797-C658-4F60-8A71-5CA5FF2C1057}" type="datetimeFigureOut">
              <a:rPr lang="en-US"/>
              <a:pPr>
                <a:defRPr/>
              </a:pPr>
              <a:t>4/7/2011</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2E325132-BE00-4020-AD06-95F6CB3E89C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9F9D229-0832-4036-8A80-C472A599ECE7}" type="datetimeFigureOut">
              <a:rPr lang="en-US"/>
              <a:pPr>
                <a:defRPr/>
              </a:pPr>
              <a:t>4/7/2011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EB626DA-66D5-43B7-B9E8-B8BB26CA5D3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A67C3A4C-D44A-4913-B88E-2015C4C5DE63}" type="datetimeFigureOut">
              <a:rPr lang="en-US"/>
              <a:pPr>
                <a:defRPr/>
              </a:pPr>
              <a:t>4/7/2011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BD651174-0266-410C-A193-9DFD2B5331E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fld id="{56236045-3F88-4FEE-9497-9A7689D784D3}" type="datetimeFigureOut">
              <a:rPr lang="en-US"/>
              <a:pPr>
                <a:defRPr/>
              </a:pPr>
              <a:t>4/7/2011</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2778BF7D-FBBA-48BC-B4E5-6C3B7F982E8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81532C29-BC05-49BD-A129-71FE9BB5CF3C}" type="datetimeFigureOut">
              <a:rPr lang="en-US"/>
              <a:pPr>
                <a:defRPr/>
              </a:pPr>
              <a:t>4/7/2011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5939C465-ED52-4914-A248-4E0E32E9039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fld id="{E56E01FB-F36E-40ED-BD85-0C64400DDF2B}" type="datetimeFigureOut">
              <a:rPr lang="en-US"/>
              <a:pPr>
                <a:defRPr/>
              </a:pPr>
              <a:t>4/7/2011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037D389D-594A-41EA-89B4-5D05C050A76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D2A7C2AB-FCBE-41AE-BB6B-E7842B93525D}" type="datetimeFigureOut">
              <a:rPr lang="en-US"/>
              <a:pPr>
                <a:defRPr/>
              </a:pPr>
              <a:t>4/7/2011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A59C9A15-413D-49B8-81E4-F2D906ECCB4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smtClean="0">
                <a:solidFill>
                  <a:schemeClr val="tx2"/>
                </a:solidFill>
                <a:latin typeface="+mn-lt"/>
              </a:defRPr>
            </a:lvl1pPr>
          </a:lstStyle>
          <a:p>
            <a:pPr>
              <a:defRPr/>
            </a:pPr>
            <a:fld id="{E001B35A-85D0-464A-A561-52C577C429C4}" type="datetimeFigureOut">
              <a:rPr lang="en-US"/>
              <a:pPr>
                <a:defRPr/>
              </a:pPr>
              <a:t>4/7/2011</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smtClean="0">
                <a:solidFill>
                  <a:schemeClr val="tx2"/>
                </a:solidFill>
                <a:latin typeface="+mn-lt"/>
              </a:defRPr>
            </a:lvl1pPr>
          </a:lstStyle>
          <a:p>
            <a:pPr>
              <a:defRPr/>
            </a:pPr>
            <a:fld id="{D7366711-026D-4165-984E-C1299042639B}" type="slidenum">
              <a:rPr lang="en-US"/>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3" r:id="rId2"/>
    <p:sldLayoutId id="2147483686" r:id="rId3"/>
    <p:sldLayoutId id="2147483682" r:id="rId4"/>
    <p:sldLayoutId id="2147483681" r:id="rId5"/>
    <p:sldLayoutId id="2147483687" r:id="rId6"/>
    <p:sldLayoutId id="2147483688" r:id="rId7"/>
    <p:sldLayoutId id="2147483689" r:id="rId8"/>
    <p:sldLayoutId id="2147483690" r:id="rId9"/>
    <p:sldLayoutId id="2147483680" r:id="rId10"/>
    <p:sldLayoutId id="2147483691" r:id="rId11"/>
    <p:sldLayoutId id="2147483684" r:id="rId12"/>
  </p:sldLayoutIdLst>
  <p:txStyles>
    <p:titleStyle>
      <a:lvl1pPr algn="l" rtl="0" fontAlgn="base">
        <a:spcBef>
          <a:spcPct val="0"/>
        </a:spcBef>
        <a:spcAft>
          <a:spcPct val="0"/>
        </a:spcAft>
        <a:defRPr sz="3200" kern="1200">
          <a:solidFill>
            <a:schemeClr val="tx2"/>
          </a:solidFill>
          <a:latin typeface="+mj-lt"/>
          <a:ea typeface="+mj-ea"/>
          <a:cs typeface="+mj-cs"/>
        </a:defRPr>
      </a:lvl1pPr>
      <a:lvl2pPr algn="l" rtl="0" fontAlgn="base">
        <a:spcBef>
          <a:spcPct val="0"/>
        </a:spcBef>
        <a:spcAft>
          <a:spcPct val="0"/>
        </a:spcAft>
        <a:defRPr sz="3200">
          <a:solidFill>
            <a:schemeClr val="tx2"/>
          </a:solidFill>
          <a:latin typeface="Bookman Old Style" pitchFamily="18" charset="0"/>
        </a:defRPr>
      </a:lvl2pPr>
      <a:lvl3pPr algn="l" rtl="0" fontAlgn="base">
        <a:spcBef>
          <a:spcPct val="0"/>
        </a:spcBef>
        <a:spcAft>
          <a:spcPct val="0"/>
        </a:spcAft>
        <a:defRPr sz="3200">
          <a:solidFill>
            <a:schemeClr val="tx2"/>
          </a:solidFill>
          <a:latin typeface="Bookman Old Style" pitchFamily="18" charset="0"/>
        </a:defRPr>
      </a:lvl3pPr>
      <a:lvl4pPr algn="l" rtl="0" fontAlgn="base">
        <a:spcBef>
          <a:spcPct val="0"/>
        </a:spcBef>
        <a:spcAft>
          <a:spcPct val="0"/>
        </a:spcAft>
        <a:defRPr sz="3200">
          <a:solidFill>
            <a:schemeClr val="tx2"/>
          </a:solidFill>
          <a:latin typeface="Bookman Old Style" pitchFamily="18" charset="0"/>
        </a:defRPr>
      </a:lvl4pPr>
      <a:lvl5pPr algn="l" rtl="0" fontAlgn="base">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fontAlgn="base">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fontAlgn="base">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fontAlgn="base">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fontAlgn="base">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fontAlgn="base">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r>
              <a:rPr lang="en-US" sz="2000" dirty="0"/>
              <a:t>Human Rights, Development, and Economic </a:t>
            </a:r>
            <a:r>
              <a:rPr lang="en-US" sz="2000" dirty="0" smtClean="0"/>
              <a:t>Growth </a:t>
            </a:r>
            <a:r>
              <a:rPr lang="en-US" sz="2000" dirty="0"/>
              <a:t>– Metrics, New Ways of Thinking, and New Strategies</a:t>
            </a:r>
            <a:r>
              <a:rPr lang="en-US" dirty="0" smtClean="0"/>
              <a:t>	</a:t>
            </a:r>
          </a:p>
        </p:txBody>
      </p:sp>
      <p:sp>
        <p:nvSpPr>
          <p:cNvPr id="3" name="Subtitle 2"/>
          <p:cNvSpPr>
            <a:spLocks noGrp="1"/>
          </p:cNvSpPr>
          <p:nvPr>
            <p:ph type="subTitle" idx="1"/>
          </p:nvPr>
        </p:nvSpPr>
        <p:spPr/>
        <p:txBody>
          <a:bodyPr>
            <a:normAutofit/>
          </a:bodyPr>
          <a:lstStyle/>
          <a:p>
            <a:pPr fontAlgn="auto">
              <a:spcAft>
                <a:spcPts val="0"/>
              </a:spcAft>
              <a:buFont typeface="Wingdings 3"/>
              <a:buNone/>
              <a:defRPr/>
            </a:pPr>
            <a:r>
              <a:rPr lang="en-US" dirty="0" err="1" smtClean="0"/>
              <a:t>HRDI|Elizabeth</a:t>
            </a:r>
            <a:r>
              <a:rPr lang="en-US" dirty="0" smtClean="0"/>
              <a:t> Eagen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mtClean="0"/>
              <a:t>The Human Rights Data Initiative</a:t>
            </a:r>
          </a:p>
        </p:txBody>
      </p:sp>
      <p:sp>
        <p:nvSpPr>
          <p:cNvPr id="3" name="Content Placeholder 2"/>
          <p:cNvSpPr>
            <a:spLocks noGrp="1"/>
          </p:cNvSpPr>
          <p:nvPr>
            <p:ph sz="quarter" idx="1"/>
          </p:nvPr>
        </p:nvSpPr>
        <p:spPr>
          <a:xfrm>
            <a:off x="457200" y="1782763"/>
            <a:ext cx="8229600" cy="3019425"/>
          </a:xfrm>
        </p:spPr>
        <p:txBody>
          <a:bodyPr>
            <a:normAutofit/>
          </a:bodyPr>
          <a:lstStyle/>
          <a:p>
            <a:pPr>
              <a:buFont typeface="Wingdings 3" pitchFamily="18" charset="2"/>
              <a:buNone/>
            </a:pPr>
            <a:endParaRPr lang="en-US" smtClean="0">
              <a:latin typeface="Bookman Old Style" pitchFamily="18" charset="0"/>
            </a:endParaRPr>
          </a:p>
          <a:p>
            <a:pPr lvl="1"/>
            <a:r>
              <a:rPr lang="en-US" smtClean="0">
                <a:latin typeface="Bookman Old Style" pitchFamily="18" charset="0"/>
              </a:rPr>
              <a:t>Rebuilding information infrastructure</a:t>
            </a:r>
          </a:p>
          <a:p>
            <a:pPr lvl="1"/>
            <a:r>
              <a:rPr lang="en-US" smtClean="0">
                <a:latin typeface="Bookman Old Style" pitchFamily="18" charset="0"/>
              </a:rPr>
              <a:t>Extending the use of human rights information</a:t>
            </a:r>
          </a:p>
          <a:p>
            <a:pPr lvl="1"/>
            <a:r>
              <a:rPr lang="en-US" smtClean="0">
                <a:latin typeface="Bookman Old Style" pitchFamily="18" charset="0"/>
              </a:rPr>
              <a:t>Supporting evidence-based policymaking initiatives</a:t>
            </a:r>
          </a:p>
        </p:txBody>
      </p:sp>
      <p:pic>
        <p:nvPicPr>
          <p:cNvPr id="4" name="Content Placeholder 3"/>
          <p:cNvPicPr>
            <a:picLocks noChangeArrowheads="1"/>
          </p:cNvPicPr>
          <p:nvPr/>
        </p:nvPicPr>
        <p:blipFill>
          <a:blip r:embed="rId2"/>
          <a:srcRect/>
          <a:stretch>
            <a:fillRect/>
          </a:stretch>
        </p:blipFill>
        <p:spPr bwMode="auto">
          <a:xfrm>
            <a:off x="3421063" y="3811588"/>
            <a:ext cx="4679950" cy="2482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457200" y="1398588"/>
            <a:ext cx="8229600" cy="3995737"/>
          </a:xfrm>
        </p:spPr>
        <p:txBody>
          <a:bodyPr>
            <a:normAutofit/>
          </a:bodyPr>
          <a:lstStyle/>
          <a:p>
            <a:r>
              <a:rPr lang="en-US" dirty="0" smtClean="0">
                <a:latin typeface="Bookman Old Style" pitchFamily="18" charset="0"/>
              </a:rPr>
              <a:t>Deep shifts global institutional arrangements and information technology</a:t>
            </a:r>
          </a:p>
          <a:p>
            <a:pPr lvl="1"/>
            <a:r>
              <a:rPr lang="en-US" dirty="0" smtClean="0">
                <a:latin typeface="Bookman Old Style" pitchFamily="18" charset="0"/>
              </a:rPr>
              <a:t>New ways to use information</a:t>
            </a:r>
          </a:p>
          <a:p>
            <a:pPr lvl="1"/>
            <a:r>
              <a:rPr lang="en-US" dirty="0" smtClean="0">
                <a:latin typeface="Bookman Old Style" pitchFamily="18" charset="0"/>
              </a:rPr>
              <a:t>Performance indicators and flow of aid – a lever and a problem</a:t>
            </a:r>
          </a:p>
          <a:p>
            <a:pPr lvl="1"/>
            <a:r>
              <a:rPr lang="en-US" dirty="0" smtClean="0">
                <a:latin typeface="Bookman Old Style" pitchFamily="18" charset="0"/>
              </a:rPr>
              <a:t>Engaging the domestic population on controversial ideas</a:t>
            </a:r>
          </a:p>
          <a:p>
            <a:pPr lvl="1"/>
            <a:r>
              <a:rPr lang="en-US" dirty="0" smtClean="0">
                <a:latin typeface="Bookman Old Style" pitchFamily="18" charset="0"/>
              </a:rPr>
              <a:t>Posing and proposing new questions on the role of empirical data</a:t>
            </a:r>
          </a:p>
        </p:txBody>
      </p:sp>
      <p:sp>
        <p:nvSpPr>
          <p:cNvPr id="43012" name="Title 1"/>
          <p:cNvSpPr>
            <a:spLocks/>
          </p:cNvSpPr>
          <p:nvPr/>
        </p:nvSpPr>
        <p:spPr bwMode="auto">
          <a:xfrm>
            <a:off x="457200" y="152400"/>
            <a:ext cx="8229600" cy="990600"/>
          </a:xfrm>
          <a:prstGeom prst="rect">
            <a:avLst/>
          </a:prstGeom>
          <a:noFill/>
          <a:ln w="9525">
            <a:noFill/>
            <a:miter lim="800000"/>
            <a:headEnd/>
            <a:tailEnd/>
          </a:ln>
        </p:spPr>
        <p:txBody>
          <a:bodyPr anchor="b"/>
          <a:lstStyle/>
          <a:p>
            <a:pPr defTabSz="914400"/>
            <a:r>
              <a:rPr lang="en-US" sz="3200" dirty="0">
                <a:solidFill>
                  <a:schemeClr val="tx2"/>
                </a:solidFill>
                <a:latin typeface="Bookman Old Style" pitchFamily="18" charset="0"/>
              </a:rPr>
              <a:t>challenges and opportunities in human rights </a:t>
            </a:r>
            <a:r>
              <a:rPr lang="en-US" sz="3200" dirty="0" smtClean="0">
                <a:solidFill>
                  <a:schemeClr val="tx2"/>
                </a:solidFill>
                <a:latin typeface="Bookman Old Style" pitchFamily="18" charset="0"/>
              </a:rPr>
              <a:t>practice with data</a:t>
            </a:r>
            <a:endParaRPr lang="en-US" sz="3200" dirty="0">
              <a:solidFill>
                <a:schemeClr val="tx2"/>
              </a:solidFill>
              <a:latin typeface="Bookman Old Styl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smtClean="0"/>
              <a:t>Calls to action, or a major caveat?</a:t>
            </a:r>
          </a:p>
        </p:txBody>
      </p:sp>
      <p:sp>
        <p:nvSpPr>
          <p:cNvPr id="21508" name="Rectangle 4"/>
          <p:cNvSpPr>
            <a:spLocks noChangeArrowheads="1"/>
          </p:cNvSpPr>
          <p:nvPr/>
        </p:nvSpPr>
        <p:spPr bwMode="auto">
          <a:xfrm>
            <a:off x="315686" y="1803400"/>
            <a:ext cx="8240485" cy="3277820"/>
          </a:xfrm>
          <a:prstGeom prst="rect">
            <a:avLst/>
          </a:prstGeom>
          <a:noFill/>
          <a:ln w="9525">
            <a:noFill/>
            <a:miter lim="800000"/>
            <a:headEnd/>
            <a:tailEnd/>
          </a:ln>
          <a:effectLst/>
        </p:spPr>
        <p:txBody>
          <a:bodyPr wrap="square">
            <a:spAutoFit/>
          </a:bodyPr>
          <a:lstStyle/>
          <a:p>
            <a:pPr lvl="1" defTabSz="914400"/>
            <a:r>
              <a:rPr lang="en-US" dirty="0">
                <a:solidFill>
                  <a:schemeClr val="tx2"/>
                </a:solidFill>
              </a:rPr>
              <a:t>“the majority of trafficking statistics are developed by NGOs and agencies for the purpose of advocacy rather than the result of serious research… Furthermore, I have found that many NGOs – overstretched and underfunded (particularly in developing countries) – are untrained in research and believe that it diverts them from their primary tasks of advocacy or delivery of social services.” </a:t>
            </a:r>
            <a:r>
              <a:rPr lang="en-US" dirty="0" smtClean="0">
                <a:solidFill>
                  <a:schemeClr val="tx2"/>
                </a:solidFill>
              </a:rPr>
              <a:t> (p 64)</a:t>
            </a:r>
            <a:endParaRPr lang="en-US" dirty="0">
              <a:solidFill>
                <a:schemeClr val="tx2"/>
              </a:solidFill>
            </a:endParaRPr>
          </a:p>
          <a:p>
            <a:pPr lvl="1" defTabSz="914400">
              <a:spcBef>
                <a:spcPct val="50000"/>
              </a:spcBef>
              <a:buClr>
                <a:schemeClr val="accent1"/>
              </a:buClr>
              <a:buSzPct val="76000"/>
            </a:pPr>
            <a:r>
              <a:rPr lang="en-US" dirty="0">
                <a:solidFill>
                  <a:schemeClr val="tx2"/>
                </a:solidFill>
              </a:rPr>
              <a:t>Ivan </a:t>
            </a:r>
            <a:r>
              <a:rPr lang="en-US" dirty="0" err="1">
                <a:solidFill>
                  <a:schemeClr val="tx2"/>
                </a:solidFill>
              </a:rPr>
              <a:t>Krastev</a:t>
            </a:r>
            <a:r>
              <a:rPr lang="en-US" dirty="0">
                <a:solidFill>
                  <a:schemeClr val="tx2"/>
                </a:solidFill>
              </a:rPr>
              <a:t>: “the most important effect was the public conviction that it was possible to compare levels in certain countries and to monitor the rise of corruption in any one individual country.” (p267)</a:t>
            </a:r>
          </a:p>
          <a:p>
            <a:pPr defTabSz="914400">
              <a:spcBef>
                <a:spcPct val="50000"/>
              </a:spcBef>
              <a:buClr>
                <a:schemeClr val="accent1"/>
              </a:buClr>
              <a:buSzPct val="76000"/>
              <a:buFont typeface="Wingdings 3" pitchFamily="18" charset="2"/>
              <a:buChar char=""/>
            </a:pPr>
            <a:endParaRPr lang="en-US" sz="2400" dirty="0">
              <a:latin typeface="Gill Sans MT" pitchFamily="34" charset="0"/>
            </a:endParaRPr>
          </a:p>
        </p:txBody>
      </p:sp>
      <p:sp>
        <p:nvSpPr>
          <p:cNvPr id="21509" name="Title 1"/>
          <p:cNvSpPr>
            <a:spLocks/>
          </p:cNvSpPr>
          <p:nvPr/>
        </p:nvSpPr>
        <p:spPr bwMode="auto">
          <a:xfrm>
            <a:off x="457200" y="5189538"/>
            <a:ext cx="8229600" cy="990600"/>
          </a:xfrm>
          <a:prstGeom prst="rect">
            <a:avLst/>
          </a:prstGeom>
          <a:noFill/>
          <a:ln w="9525">
            <a:noFill/>
            <a:miter lim="800000"/>
            <a:headEnd/>
            <a:tailEnd/>
          </a:ln>
        </p:spPr>
        <p:txBody>
          <a:bodyPr anchor="b"/>
          <a:lstStyle/>
          <a:p>
            <a:pPr defTabSz="914400"/>
            <a:endParaRPr lang="en-US" sz="3200">
              <a:solidFill>
                <a:schemeClr val="tx2"/>
              </a:solidFill>
              <a:latin typeface="Bookman Old Style" pitchFamily="18" charset="0"/>
            </a:endParaRPr>
          </a:p>
        </p:txBody>
      </p:sp>
      <p:sp>
        <p:nvSpPr>
          <p:cNvPr id="2" name="Rectangle 1"/>
          <p:cNvSpPr/>
          <p:nvPr/>
        </p:nvSpPr>
        <p:spPr>
          <a:xfrm>
            <a:off x="4435928" y="6060853"/>
            <a:ext cx="4572000" cy="646331"/>
          </a:xfrm>
          <a:prstGeom prst="rect">
            <a:avLst/>
          </a:prstGeom>
        </p:spPr>
        <p:txBody>
          <a:bodyPr>
            <a:spAutoFit/>
          </a:bodyPr>
          <a:lstStyle/>
          <a:p>
            <a:pPr lvl="1"/>
            <a:r>
              <a:rPr lang="en-US" dirty="0" smtClean="0"/>
              <a:t>Sex, Drugs and Body Counts, Andras/Greenhill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Kelly Greenhill’s numbers test</a:t>
            </a:r>
            <a:endParaRPr lang="en-US" dirty="0"/>
          </a:p>
        </p:txBody>
      </p:sp>
      <p:sp>
        <p:nvSpPr>
          <p:cNvPr id="3" name="Content Placeholder 2"/>
          <p:cNvSpPr>
            <a:spLocks noGrp="1"/>
          </p:cNvSpPr>
          <p:nvPr>
            <p:ph sz="quarter" idx="1"/>
          </p:nvPr>
        </p:nvSpPr>
        <p:spPr/>
        <p:txBody>
          <a:bodyPr/>
          <a:lstStyle/>
          <a:p>
            <a:r>
              <a:rPr lang="en-US" sz="1800" dirty="0" smtClean="0"/>
              <a:t>What is/are the source of the numbers?</a:t>
            </a:r>
          </a:p>
          <a:p>
            <a:r>
              <a:rPr lang="en-US" sz="1800" dirty="0" smtClean="0"/>
              <a:t>What definitions is/are the </a:t>
            </a:r>
            <a:r>
              <a:rPr lang="en-US" sz="1800" dirty="0" err="1" smtClean="0"/>
              <a:t>source(s</a:t>
            </a:r>
            <a:r>
              <a:rPr lang="en-US" sz="1800" dirty="0" smtClean="0"/>
              <a:t>) employing – for example, who is a combatant? What constitutes a combat-related death? Who is a refugee? And thus what exactly is being measured?</a:t>
            </a:r>
          </a:p>
          <a:p>
            <a:r>
              <a:rPr lang="en-US" sz="1800" dirty="0" smtClean="0"/>
              <a:t>What are the interests of those providing the numbers? What do these actors stand to gain or lose if the statistics in question are (or are not) embraced or accepted?</a:t>
            </a:r>
          </a:p>
          <a:p>
            <a:r>
              <a:rPr lang="en-US" sz="1800" dirty="0" smtClean="0"/>
              <a:t>What methodologies were employed in acquiring the numbers?</a:t>
            </a:r>
          </a:p>
          <a:p>
            <a:r>
              <a:rPr lang="en-US" sz="1800" dirty="0" smtClean="0"/>
              <a:t>Do potentially competing figures exist, and, if so, what do we know about their sources, measurements, and methodologies?</a:t>
            </a:r>
          </a:p>
          <a:p>
            <a:endParaRPr lang="en-US" dirty="0" smtClean="0"/>
          </a:p>
        </p:txBody>
      </p:sp>
      <p:sp>
        <p:nvSpPr>
          <p:cNvPr id="4" name="TextBox 3"/>
          <p:cNvSpPr txBox="1"/>
          <p:nvPr/>
        </p:nvSpPr>
        <p:spPr>
          <a:xfrm>
            <a:off x="4569965" y="6404780"/>
            <a:ext cx="4116835" cy="369332"/>
          </a:xfrm>
          <a:prstGeom prst="rect">
            <a:avLst/>
          </a:prstGeom>
          <a:noFill/>
        </p:spPr>
        <p:txBody>
          <a:bodyPr wrap="square" rtlCol="0">
            <a:spAutoFit/>
          </a:bodyPr>
          <a:lstStyle/>
          <a:p>
            <a:r>
              <a:rPr lang="en-US" dirty="0" smtClean="0"/>
              <a:t>(sex, drugs and body counts, </a:t>
            </a:r>
            <a:r>
              <a:rPr lang="en-US" dirty="0" err="1" smtClean="0"/>
              <a:t>p</a:t>
            </a:r>
            <a:r>
              <a:rPr lang="en-US" dirty="0" smtClean="0"/>
              <a:t> 158)</a:t>
            </a:r>
            <a:endParaRPr lang="en-US" dirty="0"/>
          </a:p>
        </p:txBody>
      </p:sp>
    </p:spTree>
    <p:extLst>
      <p:ext uri="{BB962C8B-B14F-4D97-AF65-F5344CB8AC3E}">
        <p14:creationId xmlns:p14="http://schemas.microsoft.com/office/powerpoint/2010/main" val="758964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Caveats from NGOs</a:t>
            </a:r>
            <a:endParaRPr lang="en-US" dirty="0"/>
          </a:p>
        </p:txBody>
      </p:sp>
      <p:sp>
        <p:nvSpPr>
          <p:cNvPr id="3" name="Content Placeholder 2"/>
          <p:cNvSpPr>
            <a:spLocks noGrp="1"/>
          </p:cNvSpPr>
          <p:nvPr>
            <p:ph sz="quarter" idx="1"/>
          </p:nvPr>
        </p:nvSpPr>
        <p:spPr/>
        <p:txBody>
          <a:bodyPr/>
          <a:lstStyle/>
          <a:p>
            <a:r>
              <a:rPr lang="en-US" dirty="0" smtClean="0"/>
              <a:t>Statistical Caveats: </a:t>
            </a:r>
          </a:p>
          <a:p>
            <a:pPr lvl="1"/>
            <a:r>
              <a:rPr lang="en-US" dirty="0" smtClean="0"/>
              <a:t>Underlying data is almost never representative</a:t>
            </a:r>
          </a:p>
          <a:p>
            <a:pPr lvl="1"/>
            <a:r>
              <a:rPr lang="en-US" dirty="0" smtClean="0"/>
              <a:t>Indices have a range, that gets compressed at the margins</a:t>
            </a:r>
          </a:p>
          <a:p>
            <a:pPr lvl="1"/>
            <a:r>
              <a:rPr lang="en-US" dirty="0" smtClean="0"/>
              <a:t>Events are not homogenous and can’t be equated </a:t>
            </a:r>
          </a:p>
          <a:p>
            <a:pPr marL="274638" lvl="1" indent="0">
              <a:buNone/>
            </a:pPr>
            <a:endParaRPr lang="en-US" dirty="0" smtClean="0"/>
          </a:p>
          <a:p>
            <a:r>
              <a:rPr lang="en-US" dirty="0" smtClean="0"/>
              <a:t>Source NGO Caveats:</a:t>
            </a:r>
          </a:p>
          <a:p>
            <a:pPr lvl="1"/>
            <a:r>
              <a:rPr lang="en-US" dirty="0" smtClean="0"/>
              <a:t>A gaming system</a:t>
            </a:r>
          </a:p>
          <a:p>
            <a:pPr lvl="1"/>
            <a:r>
              <a:rPr lang="en-US" dirty="0" smtClean="0"/>
              <a:t>Distortion of the movement </a:t>
            </a:r>
          </a:p>
          <a:p>
            <a:pPr lvl="1"/>
            <a:r>
              <a:rPr lang="en-US" dirty="0" smtClean="0"/>
              <a:t>The pressure to produce</a:t>
            </a:r>
          </a:p>
          <a:p>
            <a:pPr lvl="1"/>
            <a:r>
              <a:rPr lang="en-US" dirty="0" smtClean="0"/>
              <a:t>Why those indicators, and not these</a:t>
            </a:r>
            <a:r>
              <a:rPr lang="en-US" dirty="0"/>
              <a:t>? </a:t>
            </a:r>
          </a:p>
          <a:p>
            <a:pPr lvl="1"/>
            <a:r>
              <a:rPr lang="en-US" dirty="0"/>
              <a:t>Comparisons inconsistent with reality, and </a:t>
            </a:r>
            <a:r>
              <a:rPr lang="en-US" dirty="0" smtClean="0"/>
              <a:t>create shorthanded discussion</a:t>
            </a:r>
            <a:endParaRPr lang="en-US" dirty="0"/>
          </a:p>
          <a:p>
            <a:pPr lvl="1"/>
            <a:endParaRPr lang="en-US" dirty="0" smtClean="0"/>
          </a:p>
          <a:p>
            <a:pPr lvl="1"/>
            <a:endParaRPr lang="en-US" dirty="0"/>
          </a:p>
        </p:txBody>
      </p:sp>
    </p:spTree>
    <p:extLst>
      <p:ext uri="{BB962C8B-B14F-4D97-AF65-F5344CB8AC3E}">
        <p14:creationId xmlns:p14="http://schemas.microsoft.com/office/powerpoint/2010/main" val="3194125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228600"/>
            <a:ext cx="8229600" cy="990600"/>
          </a:xfrm>
        </p:spPr>
        <p:txBody>
          <a:bodyPr/>
          <a:lstStyle/>
          <a:p>
            <a:r>
              <a:rPr lang="en-US" dirty="0" smtClean="0"/>
              <a:t>Takeaways from the field, and what are we good at?</a:t>
            </a:r>
          </a:p>
        </p:txBody>
      </p:sp>
      <p:sp>
        <p:nvSpPr>
          <p:cNvPr id="3" name="Content Placeholder 2"/>
          <p:cNvSpPr>
            <a:spLocks noGrp="1"/>
          </p:cNvSpPr>
          <p:nvPr>
            <p:ph sz="quarter" idx="1"/>
          </p:nvPr>
        </p:nvSpPr>
        <p:spPr>
          <a:xfrm>
            <a:off x="457200" y="1622425"/>
            <a:ext cx="8229600" cy="3717925"/>
          </a:xfrm>
        </p:spPr>
        <p:txBody>
          <a:bodyPr>
            <a:normAutofit fontScale="92500"/>
          </a:bodyPr>
          <a:lstStyle/>
          <a:p>
            <a:r>
              <a:rPr lang="en-US" sz="2000" dirty="0" smtClean="0"/>
              <a:t>The pressure to produce numbers is real</a:t>
            </a:r>
          </a:p>
          <a:p>
            <a:r>
              <a:rPr lang="en-US" sz="2000" dirty="0" smtClean="0"/>
              <a:t>The payoff is quick: quantifying the unquantifiable can draw rapid attention. Is it the right attention?</a:t>
            </a:r>
          </a:p>
          <a:p>
            <a:r>
              <a:rPr lang="en-US" sz="2000" dirty="0" smtClean="0"/>
              <a:t>Organizations shouldn’t be in the business of producing or collecting statistics if they’re not set up for it</a:t>
            </a:r>
          </a:p>
          <a:p>
            <a:r>
              <a:rPr lang="en-US" sz="2000" dirty="0" smtClean="0"/>
              <a:t>Numbers urge us to do something. What we need to do is replace that urgency generator with something else</a:t>
            </a:r>
          </a:p>
          <a:p>
            <a:r>
              <a:rPr lang="en-US" sz="2000" dirty="0" smtClean="0"/>
              <a:t>what are HROs really good at? They’re good at data depth… they’re good at the long-tail of evidence. </a:t>
            </a:r>
          </a:p>
          <a:p>
            <a:r>
              <a:rPr lang="en-US" sz="2000" dirty="0" smtClean="0"/>
              <a:t>Rather than #s in a formula, HR advocates and the human rights information and perspective is great at the </a:t>
            </a:r>
            <a:r>
              <a:rPr lang="en-US" sz="2000" dirty="0" smtClean="0"/>
              <a:t>planning stage </a:t>
            </a:r>
            <a:r>
              <a:rPr lang="en-US" sz="2000" dirty="0" smtClean="0"/>
              <a:t>of research and policy advocacy</a:t>
            </a:r>
          </a:p>
          <a:p>
            <a:endParaRPr lang="en-US" sz="2000" dirty="0" smtClean="0"/>
          </a:p>
          <a:p>
            <a:endParaRPr lang="en-US" sz="2000" dirty="0" smtClean="0"/>
          </a:p>
        </p:txBody>
      </p:sp>
      <p:sp>
        <p:nvSpPr>
          <p:cNvPr id="4" name="TextBox 3"/>
          <p:cNvSpPr txBox="1"/>
          <p:nvPr/>
        </p:nvSpPr>
        <p:spPr>
          <a:xfrm>
            <a:off x="3679037" y="6611779"/>
            <a:ext cx="5007763" cy="246221"/>
          </a:xfrm>
          <a:prstGeom prst="rect">
            <a:avLst/>
          </a:prstGeom>
          <a:noFill/>
        </p:spPr>
        <p:txBody>
          <a:bodyPr wrap="none" rtlCol="0">
            <a:spAutoFit/>
          </a:bodyPr>
          <a:lstStyle/>
          <a:p>
            <a:r>
              <a:rPr lang="en-US" sz="1000" dirty="0" smtClean="0"/>
              <a:t> Sex, Drugs and Body Counts – The Politics of Numbers in Global Crime and Conflict</a:t>
            </a:r>
            <a:endParaRPr lang="en-US"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p:txBody>
          <a:bodyPr/>
          <a:lstStyle/>
          <a:p>
            <a:r>
              <a:rPr lang="en-US" smtClean="0"/>
              <a:t>Questions</a:t>
            </a:r>
          </a:p>
        </p:txBody>
      </p:sp>
      <p:sp>
        <p:nvSpPr>
          <p:cNvPr id="48131" name="Rectangle 3"/>
          <p:cNvSpPr>
            <a:spLocks noGrp="1"/>
          </p:cNvSpPr>
          <p:nvPr>
            <p:ph type="body" idx="1"/>
          </p:nvPr>
        </p:nvSpPr>
        <p:spPr>
          <a:xfrm>
            <a:off x="457200" y="1219200"/>
            <a:ext cx="8229600" cy="4910138"/>
          </a:xfrm>
        </p:spPr>
        <p:txBody>
          <a:bodyPr/>
          <a:lstStyle/>
          <a:p>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ＭＳ 明朝"/>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Origin.thmx</Template>
  <TotalTime>340</TotalTime>
  <Words>550</Words>
  <Application>Microsoft Office PowerPoint</Application>
  <PresentationFormat>On-screen Show (4:3)</PresentationFormat>
  <Paragraphs>47</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Origin</vt:lpstr>
      <vt:lpstr>Human Rights, Development, and Economic Growth – Metrics, New Ways of Thinking, and New Strategies </vt:lpstr>
      <vt:lpstr>The Human Rights Data Initiative</vt:lpstr>
      <vt:lpstr>PowerPoint Presentation</vt:lpstr>
      <vt:lpstr>Calls to action, or a major caveat?</vt:lpstr>
      <vt:lpstr>Kelly Greenhill’s numbers test</vt:lpstr>
      <vt:lpstr>Caveats from NGOs</vt:lpstr>
      <vt:lpstr>Takeaways from the field, and what are we good at?</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 Drugs and Body Counts </dc:title>
  <dc:creator>Elizabeth Eagen</dc:creator>
  <cp:lastModifiedBy>Lenovo User</cp:lastModifiedBy>
  <cp:revision>17</cp:revision>
  <dcterms:created xsi:type="dcterms:W3CDTF">2011-04-06T00:15:32Z</dcterms:created>
  <dcterms:modified xsi:type="dcterms:W3CDTF">2011-04-08T04:10:31Z</dcterms:modified>
</cp:coreProperties>
</file>