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drawings/drawing2.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6" r:id="rId2"/>
    <p:sldId id="276" r:id="rId3"/>
    <p:sldId id="259" r:id="rId4"/>
    <p:sldId id="260" r:id="rId5"/>
    <p:sldId id="277" r:id="rId6"/>
    <p:sldId id="257" r:id="rId7"/>
    <p:sldId id="261" r:id="rId8"/>
    <p:sldId id="264" r:id="rId9"/>
    <p:sldId id="269" r:id="rId10"/>
    <p:sldId id="271" r:id="rId11"/>
    <p:sldId id="274" r:id="rId12"/>
    <p:sldId id="265" r:id="rId13"/>
    <p:sldId id="266" r:id="rId14"/>
    <p:sldId id="267" r:id="rId15"/>
    <p:sldId id="268" r:id="rId16"/>
    <p:sldId id="272" r:id="rId17"/>
    <p:sldId id="273" r:id="rId18"/>
    <p:sldId id="275" r:id="rId19"/>
    <p:sldId id="26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3" autoAdjust="0"/>
    <p:restoredTop sz="94716" autoAdjust="0"/>
  </p:normalViewPr>
  <p:slideViewPr>
    <p:cSldViewPr>
      <p:cViewPr varScale="1">
        <p:scale>
          <a:sx n="95" d="100"/>
          <a:sy n="95" d="100"/>
        </p:scale>
        <p:origin x="-312" y="-102"/>
      </p:cViewPr>
      <p:guideLst>
        <p:guide orient="horz" pos="2160"/>
        <p:guide pos="2880"/>
      </p:guideLst>
    </p:cSldViewPr>
  </p:slideViewPr>
  <p:outlineViewPr>
    <p:cViewPr>
      <p:scale>
        <a:sx n="33" d="100"/>
        <a:sy n="33" d="100"/>
      </p:scale>
      <p:origin x="0" y="192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wb323230\Documents\EUOGEN\Copy%20of%20graphs_rev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Maryla\Harvard\ALL_GDP%20per%20capita%20PPP%20EFW.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Maryla\Harvard\ALL_GDP%20per%20capita%20PPP%20EFW.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Maryla\Harvard\graphs_rev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Maryla\Harvard\graphs_rev1.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Maryla\Harvard\graphs_rev1.xlsx"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wb323230\Documents\EUOGEN\Copy%20of%20graphs_rev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
  <c:chart>
    <c:autoTitleDeleted val="1"/>
    <c:plotArea>
      <c:layout>
        <c:manualLayout>
          <c:layoutTarget val="inner"/>
          <c:xMode val="edge"/>
          <c:yMode val="edge"/>
          <c:x val="0.16547207640711603"/>
          <c:y val="3.4683491299681478E-2"/>
          <c:w val="0.63046928161757565"/>
          <c:h val="0.78427939619591303"/>
        </c:manualLayout>
      </c:layout>
      <c:scatterChart>
        <c:scatterStyle val="lineMarker"/>
        <c:ser>
          <c:idx val="1"/>
          <c:order val="1"/>
          <c:spPr>
            <a:ln w="28575">
              <a:noFill/>
            </a:ln>
          </c:spPr>
          <c:marker>
            <c:symbol val="none"/>
          </c:marker>
          <c:xVal>
            <c:numRef>
              <c:f>'EFW_G GDP2007'!$M$2:$M$125</c:f>
            </c:numRef>
          </c:xVal>
          <c:yVal>
            <c:numRef>
              <c:f>'EFW_G GDP2007'!$N$2:$N$125</c:f>
            </c:numRef>
          </c:yVal>
        </c:ser>
        <c:ser>
          <c:idx val="0"/>
          <c:order val="0"/>
          <c:tx>
            <c:strRef>
              <c:f>'EFW_G GDP2007'!$N$1</c:f>
              <c:strCache>
                <c:ptCount val="1"/>
                <c:pt idx="0">
                  <c:v>LN GDP PPP</c:v>
                </c:pt>
              </c:strCache>
            </c:strRef>
          </c:tx>
          <c:spPr>
            <a:ln w="28575">
              <a:noFill/>
            </a:ln>
          </c:spPr>
          <c:marker>
            <c:symbol val="none"/>
          </c:marker>
          <c:xVal>
            <c:numRef>
              <c:f>'EFW_G GDP2007'!$M$2:$M$125</c:f>
              <c:numCache>
                <c:formatCode>0.0</c:formatCode>
                <c:ptCount val="124"/>
                <c:pt idx="0">
                  <c:v>8.7928608695066366</c:v>
                </c:pt>
                <c:pt idx="1">
                  <c:v>4.7637355605197973</c:v>
                </c:pt>
                <c:pt idx="3">
                  <c:v>7.4313916080650824</c:v>
                </c:pt>
                <c:pt idx="4">
                  <c:v>8.1014943840681024</c:v>
                </c:pt>
                <c:pt idx="5">
                  <c:v>6.8517719147395084</c:v>
                </c:pt>
                <c:pt idx="6">
                  <c:v>5.5576217125320397</c:v>
                </c:pt>
                <c:pt idx="7">
                  <c:v>5.0365042474755342</c:v>
                </c:pt>
                <c:pt idx="8">
                  <c:v>8.2078120858200929</c:v>
                </c:pt>
                <c:pt idx="9">
                  <c:v>6.4042185621601408</c:v>
                </c:pt>
                <c:pt idx="10">
                  <c:v>8.112175003046195</c:v>
                </c:pt>
                <c:pt idx="11">
                  <c:v>6.7484832852046042</c:v>
                </c:pt>
                <c:pt idx="12">
                  <c:v>4.3147445183005644</c:v>
                </c:pt>
                <c:pt idx="13">
                  <c:v>6.6565750043711764</c:v>
                </c:pt>
                <c:pt idx="14">
                  <c:v>7.224119381618479</c:v>
                </c:pt>
                <c:pt idx="15">
                  <c:v>6.312045191977429</c:v>
                </c:pt>
                <c:pt idx="16">
                  <c:v>5.0472392639705559</c:v>
                </c:pt>
                <c:pt idx="17">
                  <c:v>6.0132776907471834</c:v>
                </c:pt>
                <c:pt idx="18">
                  <c:v>4.7093532641636937</c:v>
                </c:pt>
                <c:pt idx="19">
                  <c:v>6.0948655581403655</c:v>
                </c:pt>
                <c:pt idx="20">
                  <c:v>4.3136783825456124</c:v>
                </c:pt>
                <c:pt idx="21">
                  <c:v>7.1197017606358859</c:v>
                </c:pt>
                <c:pt idx="22">
                  <c:v>6.6306946787228815</c:v>
                </c:pt>
                <c:pt idx="23">
                  <c:v>6.8370936503454756</c:v>
                </c:pt>
                <c:pt idx="24">
                  <c:v>7.9468163171034725</c:v>
                </c:pt>
                <c:pt idx="25">
                  <c:v>4.5038423884842018</c:v>
                </c:pt>
                <c:pt idx="26">
                  <c:v>4.6911334250393324</c:v>
                </c:pt>
                <c:pt idx="27">
                  <c:v>7.8040955583380809</c:v>
                </c:pt>
                <c:pt idx="28">
                  <c:v>4.3410456573680651</c:v>
                </c:pt>
                <c:pt idx="29">
                  <c:v>4.4175563576962054</c:v>
                </c:pt>
                <c:pt idx="30">
                  <c:v>8.0335460910533705</c:v>
                </c:pt>
                <c:pt idx="31">
                  <c:v>7.1769129576591375</c:v>
                </c:pt>
                <c:pt idx="32">
                  <c:v>9.1531379179960748</c:v>
                </c:pt>
                <c:pt idx="33">
                  <c:v>7.0883056212569056</c:v>
                </c:pt>
                <c:pt idx="34">
                  <c:v>5.7781268392908407</c:v>
                </c:pt>
                <c:pt idx="35">
                  <c:v>7.4920513360474743</c:v>
                </c:pt>
                <c:pt idx="36">
                  <c:v>5.0972869470371664</c:v>
                </c:pt>
                <c:pt idx="37">
                  <c:v>5.4809226110273324</c:v>
                </c:pt>
                <c:pt idx="38">
                  <c:v>6.1932614034475124</c:v>
                </c:pt>
                <c:pt idx="39">
                  <c:v>7.2491136186040324</c:v>
                </c:pt>
                <c:pt idx="40">
                  <c:v>5.6463508050680851</c:v>
                </c:pt>
                <c:pt idx="41">
                  <c:v>6.550390267136998</c:v>
                </c:pt>
                <c:pt idx="42">
                  <c:v>6.8757725234485632</c:v>
                </c:pt>
                <c:pt idx="43">
                  <c:v>8.1569341327858247</c:v>
                </c:pt>
                <c:pt idx="44">
                  <c:v>3.1259539948136177</c:v>
                </c:pt>
                <c:pt idx="45">
                  <c:v>3.3998915080382677</c:v>
                </c:pt>
                <c:pt idx="46">
                  <c:v>8.463023605219373</c:v>
                </c:pt>
                <c:pt idx="47">
                  <c:v>8.7102524241584689</c:v>
                </c:pt>
                <c:pt idx="48">
                  <c:v>5.7687286729491909</c:v>
                </c:pt>
                <c:pt idx="49">
                  <c:v>6.8837185907728804</c:v>
                </c:pt>
                <c:pt idx="50">
                  <c:v>6.9797704694829514</c:v>
                </c:pt>
                <c:pt idx="51">
                  <c:v>7.1449482577819783</c:v>
                </c:pt>
                <c:pt idx="52">
                  <c:v>6.3930997478899885</c:v>
                </c:pt>
                <c:pt idx="53">
                  <c:v>6.6048783330142955</c:v>
                </c:pt>
                <c:pt idx="54">
                  <c:v>4.5011450710603764</c:v>
                </c:pt>
                <c:pt idx="55">
                  <c:v>5.7686047906712812</c:v>
                </c:pt>
                <c:pt idx="56">
                  <c:v>8.7867312778648703</c:v>
                </c:pt>
                <c:pt idx="57">
                  <c:v>6.2329713777521558</c:v>
                </c:pt>
                <c:pt idx="58">
                  <c:v>6.0766324998292864</c:v>
                </c:pt>
                <c:pt idx="59">
                  <c:v>7.0078967863277635</c:v>
                </c:pt>
                <c:pt idx="60">
                  <c:v>7.819553240794094</c:v>
                </c:pt>
                <c:pt idx="61">
                  <c:v>6.4803464622900391</c:v>
                </c:pt>
                <c:pt idx="62">
                  <c:v>5.3965893576026875</c:v>
                </c:pt>
                <c:pt idx="63">
                  <c:v>6.279728737753981</c:v>
                </c:pt>
                <c:pt idx="64">
                  <c:v>6.9619748183718695</c:v>
                </c:pt>
                <c:pt idx="65">
                  <c:v>4.918938867599544</c:v>
                </c:pt>
                <c:pt idx="66">
                  <c:v>5.3774236723169855</c:v>
                </c:pt>
                <c:pt idx="67">
                  <c:v>8.2062373355798712</c:v>
                </c:pt>
                <c:pt idx="68">
                  <c:v>5.3687818971303907</c:v>
                </c:pt>
                <c:pt idx="69">
                  <c:v>5.9902941413291488</c:v>
                </c:pt>
                <c:pt idx="70">
                  <c:v>7.3073638957419025</c:v>
                </c:pt>
                <c:pt idx="71">
                  <c:v>5.8983884564537341</c:v>
                </c:pt>
                <c:pt idx="72">
                  <c:v>6.2458053341694786</c:v>
                </c:pt>
                <c:pt idx="73">
                  <c:v>7.9018407282788594</c:v>
                </c:pt>
                <c:pt idx="74">
                  <c:v>7.4273694081192394</c:v>
                </c:pt>
                <c:pt idx="75">
                  <c:v>5.9186236782019233</c:v>
                </c:pt>
                <c:pt idx="76">
                  <c:v>6.3468498588088025</c:v>
                </c:pt>
                <c:pt idx="77">
                  <c:v>5.4619872844438424</c:v>
                </c:pt>
                <c:pt idx="78">
                  <c:v>6.7858366382763817</c:v>
                </c:pt>
                <c:pt idx="79">
                  <c:v>4.5662497118572594</c:v>
                </c:pt>
                <c:pt idx="80">
                  <c:v>5.6478051358025949</c:v>
                </c:pt>
                <c:pt idx="81">
                  <c:v>6.3553202356062055</c:v>
                </c:pt>
                <c:pt idx="82">
                  <c:v>4.1147760180239255</c:v>
                </c:pt>
                <c:pt idx="83">
                  <c:v>6.6982222436964856</c:v>
                </c:pt>
                <c:pt idx="84">
                  <c:v>7.4990290493858334</c:v>
                </c:pt>
                <c:pt idx="85">
                  <c:v>5.3389086912522936</c:v>
                </c:pt>
                <c:pt idx="86">
                  <c:v>6.3095292334591484</c:v>
                </c:pt>
                <c:pt idx="87">
                  <c:v>5.8206164642953953</c:v>
                </c:pt>
                <c:pt idx="88">
                  <c:v>5.4123235056497734</c:v>
                </c:pt>
                <c:pt idx="89">
                  <c:v>7.1415039048610334</c:v>
                </c:pt>
                <c:pt idx="90">
                  <c:v>8.2753636761517519</c:v>
                </c:pt>
                <c:pt idx="91">
                  <c:v>7.4362401924269825</c:v>
                </c:pt>
                <c:pt idx="92">
                  <c:v>7.8463421325154314</c:v>
                </c:pt>
                <c:pt idx="93">
                  <c:v>7.9538861070538953</c:v>
                </c:pt>
                <c:pt idx="94">
                  <c:v>5.5027611207979721</c:v>
                </c:pt>
                <c:pt idx="95">
                  <c:v>5.7053902809407724</c:v>
                </c:pt>
                <c:pt idx="96">
                  <c:v>4.9158655107317175</c:v>
                </c:pt>
                <c:pt idx="97">
                  <c:v>6.6550796292334455</c:v>
                </c:pt>
                <c:pt idx="98">
                  <c:v>6.6681463628127045</c:v>
                </c:pt>
                <c:pt idx="99">
                  <c:v>6.0301629176040521</c:v>
                </c:pt>
                <c:pt idx="100">
                  <c:v>6.7824147421011398</c:v>
                </c:pt>
                <c:pt idx="101">
                  <c:v>7.9995304475360358</c:v>
                </c:pt>
                <c:pt idx="102">
                  <c:v>7.9643050393327695</c:v>
                </c:pt>
                <c:pt idx="103">
                  <c:v>5.2060018469890466</c:v>
                </c:pt>
                <c:pt idx="104">
                  <c:v>7.1954257783523987</c:v>
                </c:pt>
                <c:pt idx="105">
                  <c:v>6.3417276189365115</c:v>
                </c:pt>
                <c:pt idx="106">
                  <c:v>6.8320396158501904</c:v>
                </c:pt>
                <c:pt idx="107">
                  <c:v>3.6552967048166582</c:v>
                </c:pt>
                <c:pt idx="108">
                  <c:v>7.9304160349257105</c:v>
                </c:pt>
                <c:pt idx="109">
                  <c:v>5.8140523421383845</c:v>
                </c:pt>
                <c:pt idx="110">
                  <c:v>5.6823973136536834</c:v>
                </c:pt>
                <c:pt idx="111">
                  <c:v>7.1476073513045293</c:v>
                </c:pt>
                <c:pt idx="112">
                  <c:v>9.4236952106918377</c:v>
                </c:pt>
                <c:pt idx="113">
                  <c:v>5.2827478583788263</c:v>
                </c:pt>
                <c:pt idx="114">
                  <c:v>7.9238716211975397</c:v>
                </c:pt>
                <c:pt idx="115">
                  <c:v>7.0924783305381096</c:v>
                </c:pt>
                <c:pt idx="116">
                  <c:v>5.9985134566247815</c:v>
                </c:pt>
                <c:pt idx="117">
                  <c:v>6.6664818093344635</c:v>
                </c:pt>
                <c:pt idx="118">
                  <c:v>7.1659998349547855</c:v>
                </c:pt>
                <c:pt idx="119">
                  <c:v>7.4066167238689538</c:v>
                </c:pt>
                <c:pt idx="120">
                  <c:v>4.5575649509330445</c:v>
                </c:pt>
                <c:pt idx="121">
                  <c:v>5.9163155730539687</c:v>
                </c:pt>
                <c:pt idx="122">
                  <c:v>7.7170739284060765</c:v>
                </c:pt>
                <c:pt idx="123">
                  <c:v>4.1866485013624004</c:v>
                </c:pt>
              </c:numCache>
            </c:numRef>
          </c:xVal>
          <c:yVal>
            <c:numRef>
              <c:f>'EFW_G GDP2007'!$N$2:$N$125</c:f>
              <c:numCache>
                <c:formatCode>General</c:formatCode>
                <c:ptCount val="124"/>
                <c:pt idx="0">
                  <c:v>8.8750074860484247</c:v>
                </c:pt>
                <c:pt idx="1">
                  <c:v>8.9551900245269351</c:v>
                </c:pt>
                <c:pt idx="2">
                  <c:v>8.5492730848796459</c:v>
                </c:pt>
                <c:pt idx="3">
                  <c:v>9.4908467606788687</c:v>
                </c:pt>
                <c:pt idx="4">
                  <c:v>8.6253298500208153</c:v>
                </c:pt>
                <c:pt idx="5">
                  <c:v>10.460900916916374</c:v>
                </c:pt>
                <c:pt idx="6">
                  <c:v>10.528623522479498</c:v>
                </c:pt>
                <c:pt idx="7">
                  <c:v>8.9658454947509547</c:v>
                </c:pt>
                <c:pt idx="10">
                  <c:v>7.1284959456800365</c:v>
                </c:pt>
                <c:pt idx="12">
                  <c:v>10.461244470986552</c:v>
                </c:pt>
                <c:pt idx="13">
                  <c:v>8.8149245997210208</c:v>
                </c:pt>
                <c:pt idx="14">
                  <c:v>7.2520539518528144</c:v>
                </c:pt>
                <c:pt idx="15">
                  <c:v>8.2975435293562843</c:v>
                </c:pt>
                <c:pt idx="16">
                  <c:v>9.5034576469179068</c:v>
                </c:pt>
                <c:pt idx="17">
                  <c:v>9.1782303180579508</c:v>
                </c:pt>
                <c:pt idx="18">
                  <c:v>9.3256314163109248</c:v>
                </c:pt>
                <c:pt idx="19">
                  <c:v>7.0210839642891401</c:v>
                </c:pt>
                <c:pt idx="20">
                  <c:v>5.9107966440405324</c:v>
                </c:pt>
                <c:pt idx="21">
                  <c:v>7.6629378504615024</c:v>
                </c:pt>
                <c:pt idx="22">
                  <c:v>10.486038311754054</c:v>
                </c:pt>
                <c:pt idx="23">
                  <c:v>7.2930176797727775</c:v>
                </c:pt>
                <c:pt idx="24">
                  <c:v>9.536617962187325</c:v>
                </c:pt>
                <c:pt idx="25">
                  <c:v>8.5910011185609569</c:v>
                </c:pt>
                <c:pt idx="26">
                  <c:v>9.058004710672483</c:v>
                </c:pt>
                <c:pt idx="27">
                  <c:v>9.2911827598202841</c:v>
                </c:pt>
                <c:pt idx="28">
                  <c:v>9.815093401773531</c:v>
                </c:pt>
                <c:pt idx="29">
                  <c:v>10.494878824141685</c:v>
                </c:pt>
                <c:pt idx="30">
                  <c:v>8.9142228207032996</c:v>
                </c:pt>
                <c:pt idx="31">
                  <c:v>8.5255581077478677</c:v>
                </c:pt>
                <c:pt idx="32">
                  <c:v>8.7817089858361328</c:v>
                </c:pt>
                <c:pt idx="33">
                  <c:v>9.9213765853718439</c:v>
                </c:pt>
                <c:pt idx="34">
                  <c:v>6.6631326959908028</c:v>
                </c:pt>
                <c:pt idx="35">
                  <c:v>8.3673001018416198</c:v>
                </c:pt>
                <c:pt idx="36">
                  <c:v>10.449467942376494</c:v>
                </c:pt>
                <c:pt idx="37">
                  <c:v>10.424481305217746</c:v>
                </c:pt>
                <c:pt idx="38">
                  <c:v>9.5602222955073248</c:v>
                </c:pt>
                <c:pt idx="39">
                  <c:v>8.4471998195957028</c:v>
                </c:pt>
                <c:pt idx="40">
                  <c:v>10.445840912706426</c:v>
                </c:pt>
                <c:pt idx="41">
                  <c:v>7.2196420401307524</c:v>
                </c:pt>
                <c:pt idx="42">
                  <c:v>10.258255679654631</c:v>
                </c:pt>
                <c:pt idx="43">
                  <c:v>8.4314174143948311</c:v>
                </c:pt>
                <c:pt idx="44">
                  <c:v>6.2614916843210588</c:v>
                </c:pt>
                <c:pt idx="45">
                  <c:v>7.7882115578470756</c:v>
                </c:pt>
                <c:pt idx="46">
                  <c:v>7.0535857271936768</c:v>
                </c:pt>
                <c:pt idx="47">
                  <c:v>8.241703159729818</c:v>
                </c:pt>
                <c:pt idx="48">
                  <c:v>9.8415589559139622</c:v>
                </c:pt>
                <c:pt idx="49">
                  <c:v>10.484081746856743</c:v>
                </c:pt>
                <c:pt idx="50">
                  <c:v>7.9204465051426114</c:v>
                </c:pt>
                <c:pt idx="51">
                  <c:v>8.2190566610605984</c:v>
                </c:pt>
                <c:pt idx="52">
                  <c:v>9.3015512520295704</c:v>
                </c:pt>
                <c:pt idx="53">
                  <c:v>10.705780575356806</c:v>
                </c:pt>
                <c:pt idx="54">
                  <c:v>10.177894397787879</c:v>
                </c:pt>
                <c:pt idx="55">
                  <c:v>10.320650638390102</c:v>
                </c:pt>
                <c:pt idx="56">
                  <c:v>8.9462446093305434</c:v>
                </c:pt>
                <c:pt idx="57">
                  <c:v>10.423233273676679</c:v>
                </c:pt>
                <c:pt idx="58">
                  <c:v>8.5283309358266948</c:v>
                </c:pt>
                <c:pt idx="59">
                  <c:v>9.2931177984337499</c:v>
                </c:pt>
                <c:pt idx="60">
                  <c:v>7.3408355541232746</c:v>
                </c:pt>
                <c:pt idx="62">
                  <c:v>9.760886583937106</c:v>
                </c:pt>
                <c:pt idx="63">
                  <c:v>7.3152183897529754</c:v>
                </c:pt>
                <c:pt idx="64">
                  <c:v>9.7886377108571789</c:v>
                </c:pt>
                <c:pt idx="65">
                  <c:v>11.283323603594948</c:v>
                </c:pt>
                <c:pt idx="66">
                  <c:v>9.1479329118475654</c:v>
                </c:pt>
                <c:pt idx="67">
                  <c:v>6.8946700394334766</c:v>
                </c:pt>
                <c:pt idx="68">
                  <c:v>6.6411821697405875</c:v>
                </c:pt>
                <c:pt idx="69">
                  <c:v>9.5117774096602989</c:v>
                </c:pt>
                <c:pt idx="70">
                  <c:v>6.9874902470009745</c:v>
                </c:pt>
                <c:pt idx="71">
                  <c:v>10.046721720621997</c:v>
                </c:pt>
                <c:pt idx="72">
                  <c:v>7.5637196684143664</c:v>
                </c:pt>
                <c:pt idx="73">
                  <c:v>9.3322039597330235</c:v>
                </c:pt>
                <c:pt idx="74">
                  <c:v>9.5542137240776999</c:v>
                </c:pt>
                <c:pt idx="75">
                  <c:v>7.8808043446749005</c:v>
                </c:pt>
                <c:pt idx="76">
                  <c:v>8.0820932781784194</c:v>
                </c:pt>
                <c:pt idx="77">
                  <c:v>9.4323632956216894</c:v>
                </c:pt>
                <c:pt idx="78">
                  <c:v>8.3206915710484548</c:v>
                </c:pt>
                <c:pt idx="79">
                  <c:v>6.6858609470683446</c:v>
                </c:pt>
                <c:pt idx="80">
                  <c:v>8.723394022000118</c:v>
                </c:pt>
                <c:pt idx="81">
                  <c:v>6.9574973708769345</c:v>
                </c:pt>
                <c:pt idx="82">
                  <c:v>10.563439828238492</c:v>
                </c:pt>
                <c:pt idx="83">
                  <c:v>10.215959793795118</c:v>
                </c:pt>
                <c:pt idx="84">
                  <c:v>7.8516611778892704</c:v>
                </c:pt>
                <c:pt idx="85">
                  <c:v>6.4488893941468763</c:v>
                </c:pt>
                <c:pt idx="86">
                  <c:v>7.5903469456025734</c:v>
                </c:pt>
                <c:pt idx="87">
                  <c:v>10.886165096405472</c:v>
                </c:pt>
                <c:pt idx="89">
                  <c:v>7.8224447294893045</c:v>
                </c:pt>
                <c:pt idx="90">
                  <c:v>9.3405788488999146</c:v>
                </c:pt>
                <c:pt idx="91">
                  <c:v>8.3968318347450985</c:v>
                </c:pt>
                <c:pt idx="92">
                  <c:v>8.9448111041654919</c:v>
                </c:pt>
                <c:pt idx="93">
                  <c:v>8.1223712434065156</c:v>
                </c:pt>
                <c:pt idx="94">
                  <c:v>9.6858910876510329</c:v>
                </c:pt>
                <c:pt idx="95">
                  <c:v>10.032979547768882</c:v>
                </c:pt>
                <c:pt idx="96">
                  <c:v>9.42294862137501</c:v>
                </c:pt>
                <c:pt idx="97">
                  <c:v>9.5949222691679221</c:v>
                </c:pt>
                <c:pt idx="98">
                  <c:v>6.8297937375124294</c:v>
                </c:pt>
                <c:pt idx="99">
                  <c:v>7.4599147662411047</c:v>
                </c:pt>
                <c:pt idx="100">
                  <c:v>9.2348378435765639</c:v>
                </c:pt>
                <c:pt idx="101">
                  <c:v>6.5957805139613095</c:v>
                </c:pt>
                <c:pt idx="102">
                  <c:v>10.825660947568474</c:v>
                </c:pt>
                <c:pt idx="103">
                  <c:v>10.194401895568575</c:v>
                </c:pt>
                <c:pt idx="104">
                  <c:v>9.1868670157905399</c:v>
                </c:pt>
                <c:pt idx="105">
                  <c:v>10.359645774959848</c:v>
                </c:pt>
                <c:pt idx="106">
                  <c:v>8.3532614997338719</c:v>
                </c:pt>
                <c:pt idx="107">
                  <c:v>10.510858956074669</c:v>
                </c:pt>
                <c:pt idx="108">
                  <c:v>10.612950897581024</c:v>
                </c:pt>
                <c:pt idx="109">
                  <c:v>8.3607732721449768</c:v>
                </c:pt>
                <c:pt idx="110">
                  <c:v>7.0766538154439713</c:v>
                </c:pt>
                <c:pt idx="111">
                  <c:v>8.908424139496578</c:v>
                </c:pt>
                <c:pt idx="112">
                  <c:v>6.7129562006770502</c:v>
                </c:pt>
                <c:pt idx="113">
                  <c:v>8.9253214169438859</c:v>
                </c:pt>
                <c:pt idx="114">
                  <c:v>9.4812068514994028</c:v>
                </c:pt>
                <c:pt idx="115">
                  <c:v>6.9800759405617629</c:v>
                </c:pt>
                <c:pt idx="116">
                  <c:v>8.8440478989425024</c:v>
                </c:pt>
                <c:pt idx="117">
                  <c:v>10.466810745259869</c:v>
                </c:pt>
                <c:pt idx="118">
                  <c:v>10.728583624225353</c:v>
                </c:pt>
                <c:pt idx="119">
                  <c:v>9.3483616698734906</c:v>
                </c:pt>
                <c:pt idx="120">
                  <c:v>9.4055781540366841</c:v>
                </c:pt>
                <c:pt idx="121">
                  <c:v>7.8632667240095824</c:v>
                </c:pt>
                <c:pt idx="122">
                  <c:v>7.1569563646156356</c:v>
                </c:pt>
              </c:numCache>
            </c:numRef>
          </c:yVal>
        </c:ser>
        <c:axId val="63673088"/>
        <c:axId val="63675008"/>
      </c:scatterChart>
      <c:valAx>
        <c:axId val="63673088"/>
        <c:scaling>
          <c:orientation val="minMax"/>
          <c:min val="2"/>
        </c:scaling>
        <c:axPos val="b"/>
        <c:title>
          <c:tx>
            <c:rich>
              <a:bodyPr/>
              <a:lstStyle/>
              <a:p>
                <a:pPr>
                  <a:defRPr/>
                </a:pPr>
                <a:r>
                  <a:rPr lang="en-US" dirty="0" smtClean="0"/>
                  <a:t>FREEDOM versus ENTITLEMENT</a:t>
                </a:r>
                <a:endParaRPr lang="en-US" dirty="0"/>
              </a:p>
            </c:rich>
          </c:tx>
          <c:layout/>
        </c:title>
        <c:numFmt formatCode="0.0" sourceLinked="1"/>
        <c:majorTickMark val="none"/>
        <c:tickLblPos val="nextTo"/>
        <c:crossAx val="63675008"/>
        <c:crosses val="autoZero"/>
        <c:crossBetween val="midCat"/>
      </c:valAx>
      <c:valAx>
        <c:axId val="63675008"/>
        <c:scaling>
          <c:orientation val="minMax"/>
          <c:min val="4"/>
        </c:scaling>
        <c:axPos val="l"/>
        <c:title>
          <c:tx>
            <c:rich>
              <a:bodyPr/>
              <a:lstStyle/>
              <a:p>
                <a:pPr>
                  <a:defRPr/>
                </a:pPr>
                <a:r>
                  <a:rPr lang="en-US" dirty="0"/>
                  <a:t>DEVELOPMENT</a:t>
                </a:r>
              </a:p>
            </c:rich>
          </c:tx>
          <c:layout/>
        </c:title>
        <c:numFmt formatCode="General" sourceLinked="1"/>
        <c:majorTickMark val="none"/>
        <c:tickLblPos val="nextTo"/>
        <c:crossAx val="63673088"/>
        <c:crosses val="autoZero"/>
        <c:crossBetween val="midCat"/>
      </c:valAx>
      <c:spPr>
        <a:noFill/>
        <a:ln w="25400">
          <a:noFill/>
        </a:ln>
      </c:spPr>
    </c:plotArea>
    <c:plotVisOnly val="1"/>
  </c:chart>
  <c:txPr>
    <a:bodyPr/>
    <a:lstStyle/>
    <a:p>
      <a:pPr>
        <a:defRPr sz="1800"/>
      </a:pPr>
      <a:endParaRPr lang="en-US"/>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smtClean="0"/>
              <a:t>Uganda</a:t>
            </a:r>
            <a:endParaRPr lang="en-US" dirty="0"/>
          </a:p>
        </c:rich>
      </c:tx>
      <c:layout>
        <c:manualLayout>
          <c:xMode val="edge"/>
          <c:yMode val="edge"/>
          <c:x val="0.28451245481107312"/>
          <c:y val="1.3731549716751652E-2"/>
        </c:manualLayout>
      </c:layout>
    </c:title>
    <c:plotArea>
      <c:layout/>
      <c:lineChart>
        <c:grouping val="standard"/>
        <c:ser>
          <c:idx val="1"/>
          <c:order val="1"/>
          <c:tx>
            <c:strRef>
              <c:f>Uganda!$H$4</c:f>
              <c:strCache>
                <c:ptCount val="1"/>
                <c:pt idx="0">
                  <c:v>GDP</c:v>
                </c:pt>
              </c:strCache>
            </c:strRef>
          </c:tx>
          <c:marker>
            <c:symbol val="none"/>
          </c:marker>
          <c:cat>
            <c:numRef>
              <c:f>Uganda!$F$3:$F$30</c:f>
              <c:numCache>
                <c:formatCode>General</c:formatCode>
                <c:ptCount val="28"/>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numCache>
            </c:numRef>
          </c:cat>
          <c:val>
            <c:numRef>
              <c:f>Uganda!$H$5:$H$30</c:f>
              <c:numCache>
                <c:formatCode>General</c:formatCode>
                <c:ptCount val="26"/>
                <c:pt idx="0">
                  <c:v>7.6261178637313289</c:v>
                </c:pt>
                <c:pt idx="1">
                  <c:v>8.0642046052110903</c:v>
                </c:pt>
                <c:pt idx="2">
                  <c:v>8.0364091724890248</c:v>
                </c:pt>
                <c:pt idx="3">
                  <c:v>7.7706949466310995</c:v>
                </c:pt>
                <c:pt idx="4">
                  <c:v>7.8010074131788594</c:v>
                </c:pt>
                <c:pt idx="5">
                  <c:v>8.1100757433446589</c:v>
                </c:pt>
                <c:pt idx="6">
                  <c:v>8.7805416694843288</c:v>
                </c:pt>
                <c:pt idx="7">
                  <c:v>9.3391545717265547</c:v>
                </c:pt>
                <c:pt idx="8">
                  <c:v>9.9437845276727703</c:v>
                </c:pt>
                <c:pt idx="9">
                  <c:v>10.496071816086706</c:v>
                </c:pt>
                <c:pt idx="10">
                  <c:v>10.854865010322024</c:v>
                </c:pt>
                <c:pt idx="11">
                  <c:v>11.7586728239653</c:v>
                </c:pt>
                <c:pt idx="12">
                  <c:v>12.5116553997014</c:v>
                </c:pt>
                <c:pt idx="13">
                  <c:v>13.953403955989399</c:v>
                </c:pt>
                <c:pt idx="14">
                  <c:v>15.219272750954836</c:v>
                </c:pt>
                <c:pt idx="15">
                  <c:v>15.995455944923426</c:v>
                </c:pt>
                <c:pt idx="16">
                  <c:v>16.780075524283699</c:v>
                </c:pt>
                <c:pt idx="17">
                  <c:v>18.131534144552131</c:v>
                </c:pt>
                <c:pt idx="18">
                  <c:v>19.153828249304901</c:v>
                </c:pt>
                <c:pt idx="19">
                  <c:v>20.100979747485511</c:v>
                </c:pt>
                <c:pt idx="20">
                  <c:v>21.3883907216102</c:v>
                </c:pt>
                <c:pt idx="21">
                  <c:v>22.772916578648488</c:v>
                </c:pt>
                <c:pt idx="22">
                  <c:v>24.323122149435086</c:v>
                </c:pt>
                <c:pt idx="23">
                  <c:v>25.863399697940281</c:v>
                </c:pt>
                <c:pt idx="24">
                  <c:v>28.652701244884</c:v>
                </c:pt>
                <c:pt idx="25">
                  <c:v>31.063088524274601</c:v>
                </c:pt>
              </c:numCache>
            </c:numRef>
          </c:val>
        </c:ser>
        <c:marker val="1"/>
        <c:axId val="67309568"/>
        <c:axId val="67311104"/>
      </c:lineChart>
      <c:lineChart>
        <c:grouping val="standard"/>
        <c:ser>
          <c:idx val="0"/>
          <c:order val="0"/>
          <c:tx>
            <c:strRef>
              <c:f>Uganda!$G$4</c:f>
              <c:strCache>
                <c:ptCount val="1"/>
                <c:pt idx="0">
                  <c:v>EFW</c:v>
                </c:pt>
              </c:strCache>
            </c:strRef>
          </c:tx>
          <c:marker>
            <c:symbol val="none"/>
          </c:marker>
          <c:cat>
            <c:numRef>
              <c:f>Uganda!$F$3:$F$30</c:f>
              <c:numCache>
                <c:formatCode>General</c:formatCode>
                <c:ptCount val="28"/>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numCache>
            </c:numRef>
          </c:cat>
          <c:val>
            <c:numRef>
              <c:f>Uganda!$G$5:$G$30</c:f>
              <c:numCache>
                <c:formatCode>General</c:formatCode>
                <c:ptCount val="26"/>
                <c:pt idx="0">
                  <c:v>3.1339999999999995</c:v>
                </c:pt>
                <c:pt idx="1">
                  <c:v>3.0959999999999988</c:v>
                </c:pt>
                <c:pt idx="2">
                  <c:v>3.0579999999999998</c:v>
                </c:pt>
                <c:pt idx="3">
                  <c:v>3.02</c:v>
                </c:pt>
                <c:pt idx="4">
                  <c:v>3.0019999999999993</c:v>
                </c:pt>
                <c:pt idx="5">
                  <c:v>2.9839999999999995</c:v>
                </c:pt>
                <c:pt idx="6">
                  <c:v>2.9659999999999997</c:v>
                </c:pt>
                <c:pt idx="7">
                  <c:v>2.948</c:v>
                </c:pt>
                <c:pt idx="8">
                  <c:v>2.9299999999999997</c:v>
                </c:pt>
                <c:pt idx="9">
                  <c:v>3.4099999999999993</c:v>
                </c:pt>
                <c:pt idx="10">
                  <c:v>3.8899999999999988</c:v>
                </c:pt>
                <c:pt idx="11">
                  <c:v>4.3699999999999966</c:v>
                </c:pt>
                <c:pt idx="12">
                  <c:v>4.8499999999999996</c:v>
                </c:pt>
                <c:pt idx="13">
                  <c:v>5.33</c:v>
                </c:pt>
                <c:pt idx="14">
                  <c:v>5.5920000000000005</c:v>
                </c:pt>
                <c:pt idx="15">
                  <c:v>5.8539999999999965</c:v>
                </c:pt>
                <c:pt idx="16">
                  <c:v>6.1160000000000005</c:v>
                </c:pt>
                <c:pt idx="17">
                  <c:v>6.3780000000000001</c:v>
                </c:pt>
                <c:pt idx="18">
                  <c:v>6.64</c:v>
                </c:pt>
                <c:pt idx="19">
                  <c:v>6.57</c:v>
                </c:pt>
                <c:pt idx="20">
                  <c:v>6.4700000000000024</c:v>
                </c:pt>
                <c:pt idx="21">
                  <c:v>6.58</c:v>
                </c:pt>
                <c:pt idx="22">
                  <c:v>6.58</c:v>
                </c:pt>
                <c:pt idx="23">
                  <c:v>6.8</c:v>
                </c:pt>
                <c:pt idx="24">
                  <c:v>6.76</c:v>
                </c:pt>
                <c:pt idx="25">
                  <c:v>6.9</c:v>
                </c:pt>
              </c:numCache>
            </c:numRef>
          </c:val>
        </c:ser>
        <c:marker val="1"/>
        <c:axId val="67330816"/>
        <c:axId val="67312640"/>
      </c:lineChart>
      <c:catAx>
        <c:axId val="67309568"/>
        <c:scaling>
          <c:orientation val="minMax"/>
        </c:scaling>
        <c:axPos val="b"/>
        <c:numFmt formatCode="General" sourceLinked="1"/>
        <c:majorTickMark val="none"/>
        <c:tickLblPos val="nextTo"/>
        <c:crossAx val="67311104"/>
        <c:crosses val="autoZero"/>
        <c:auto val="1"/>
        <c:lblAlgn val="ctr"/>
        <c:lblOffset val="100"/>
      </c:catAx>
      <c:valAx>
        <c:axId val="67311104"/>
        <c:scaling>
          <c:orientation val="minMax"/>
        </c:scaling>
        <c:axPos val="l"/>
        <c:majorGridlines/>
        <c:numFmt formatCode="General" sourceLinked="1"/>
        <c:majorTickMark val="none"/>
        <c:tickLblPos val="nextTo"/>
        <c:crossAx val="67309568"/>
        <c:crosses val="autoZero"/>
        <c:crossBetween val="between"/>
      </c:valAx>
      <c:valAx>
        <c:axId val="67312640"/>
        <c:scaling>
          <c:orientation val="minMax"/>
        </c:scaling>
        <c:axPos val="r"/>
        <c:numFmt formatCode="General" sourceLinked="1"/>
        <c:tickLblPos val="nextTo"/>
        <c:crossAx val="67330816"/>
        <c:crosses val="max"/>
        <c:crossBetween val="between"/>
      </c:valAx>
      <c:catAx>
        <c:axId val="67330816"/>
        <c:scaling>
          <c:orientation val="minMax"/>
        </c:scaling>
        <c:delete val="1"/>
        <c:axPos val="b"/>
        <c:numFmt formatCode="General" sourceLinked="1"/>
        <c:tickLblPos val="none"/>
        <c:crossAx val="67312640"/>
        <c:crosses val="autoZero"/>
        <c:auto val="1"/>
        <c:lblAlgn val="ctr"/>
        <c:lblOffset val="100"/>
      </c:catAx>
    </c:plotArea>
    <c:legend>
      <c:legendPos val="r"/>
      <c:layout/>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smtClean="0"/>
              <a:t>Zimbabwe</a:t>
            </a:r>
            <a:endParaRPr lang="en-US" dirty="0"/>
          </a:p>
        </c:rich>
      </c:tx>
      <c:layout>
        <c:manualLayout>
          <c:xMode val="edge"/>
          <c:yMode val="edge"/>
          <c:x val="0.24738201356905859"/>
          <c:y val="1.3731549716751652E-2"/>
        </c:manualLayout>
      </c:layout>
    </c:title>
    <c:plotArea>
      <c:layout/>
      <c:lineChart>
        <c:grouping val="standard"/>
        <c:ser>
          <c:idx val="3"/>
          <c:order val="1"/>
          <c:tx>
            <c:strRef>
              <c:f>Zimbabwe!$H$4</c:f>
              <c:strCache>
                <c:ptCount val="1"/>
                <c:pt idx="0">
                  <c:v>GDP</c:v>
                </c:pt>
              </c:strCache>
            </c:strRef>
          </c:tx>
          <c:marker>
            <c:symbol val="none"/>
          </c:marker>
          <c:cat>
            <c:numRef>
              <c:f>Zimbabwe!$F$5:$F$30</c:f>
              <c:numCache>
                <c:formatCode>General</c:formatCode>
                <c:ptCount val="26"/>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numCache>
            </c:numRef>
          </c:cat>
          <c:val>
            <c:numRef>
              <c:f>Zimbabwe!$H$5:$H$30</c:f>
              <c:numCache>
                <c:formatCode>General</c:formatCode>
                <c:ptCount val="26"/>
                <c:pt idx="0">
                  <c:v>1.8007246111483832</c:v>
                </c:pt>
                <c:pt idx="1">
                  <c:v>2.0262730875811101</c:v>
                </c:pt>
                <c:pt idx="2">
                  <c:v>2.0796511492890777</c:v>
                </c:pt>
                <c:pt idx="3">
                  <c:v>2.1126199521086977</c:v>
                </c:pt>
                <c:pt idx="4">
                  <c:v>2.0723247486625209</c:v>
                </c:pt>
                <c:pt idx="5">
                  <c:v>2.2162348378376602</c:v>
                </c:pt>
                <c:pt idx="6">
                  <c:v>2.2627543699824519</c:v>
                </c:pt>
                <c:pt idx="7">
                  <c:v>2.2887926736588877</c:v>
                </c:pt>
                <c:pt idx="8">
                  <c:v>2.4616509173723697</c:v>
                </c:pt>
                <c:pt idx="9">
                  <c:v>2.5896510933660197</c:v>
                </c:pt>
                <c:pt idx="10">
                  <c:v>2.77063019416671</c:v>
                </c:pt>
                <c:pt idx="11">
                  <c:v>2.9238952588761467</c:v>
                </c:pt>
                <c:pt idx="12">
                  <c:v>2.6602896597754202</c:v>
                </c:pt>
                <c:pt idx="13">
                  <c:v>2.6882615008535802</c:v>
                </c:pt>
                <c:pt idx="14">
                  <c:v>2.93652770323401</c:v>
                </c:pt>
                <c:pt idx="15">
                  <c:v>2.9411681929981377</c:v>
                </c:pt>
                <c:pt idx="16">
                  <c:v>3.2458936875086999</c:v>
                </c:pt>
                <c:pt idx="17">
                  <c:v>3.3329028705859587</c:v>
                </c:pt>
                <c:pt idx="18">
                  <c:v>3.4290641306979999</c:v>
                </c:pt>
                <c:pt idx="19">
                  <c:v>3.30561786970949</c:v>
                </c:pt>
                <c:pt idx="20">
                  <c:v>3.044474058002463</c:v>
                </c:pt>
                <c:pt idx="21">
                  <c:v>2.9622732584363862</c:v>
                </c:pt>
                <c:pt idx="22">
                  <c:v>2.8319332350651667</c:v>
                </c:pt>
                <c:pt idx="23">
                  <c:v>2.5374121786183901</c:v>
                </c:pt>
                <c:pt idx="24">
                  <c:v>2.4409905158308902</c:v>
                </c:pt>
                <c:pt idx="25">
                  <c:v>2.3116180184918567</c:v>
                </c:pt>
              </c:numCache>
            </c:numRef>
          </c:val>
        </c:ser>
        <c:marker val="1"/>
        <c:axId val="67352832"/>
        <c:axId val="67354624"/>
      </c:lineChart>
      <c:lineChart>
        <c:grouping val="standard"/>
        <c:ser>
          <c:idx val="2"/>
          <c:order val="0"/>
          <c:tx>
            <c:strRef>
              <c:f>Zimbabwe!$G$4</c:f>
              <c:strCache>
                <c:ptCount val="1"/>
                <c:pt idx="0">
                  <c:v>EFW</c:v>
                </c:pt>
              </c:strCache>
            </c:strRef>
          </c:tx>
          <c:marker>
            <c:symbol val="none"/>
          </c:marker>
          <c:cat>
            <c:numRef>
              <c:f>Zimbabwe!$F$5:$F$30</c:f>
              <c:numCache>
                <c:formatCode>General</c:formatCode>
                <c:ptCount val="26"/>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numCache>
            </c:numRef>
          </c:cat>
          <c:val>
            <c:numRef>
              <c:f>Zimbabwe!$G$5:$G$30</c:f>
              <c:numCache>
                <c:formatCode>General</c:formatCode>
                <c:ptCount val="26"/>
                <c:pt idx="0">
                  <c:v>5.09</c:v>
                </c:pt>
                <c:pt idx="1">
                  <c:v>5.0719999999999992</c:v>
                </c:pt>
                <c:pt idx="2">
                  <c:v>5.0539999999999985</c:v>
                </c:pt>
                <c:pt idx="3">
                  <c:v>5.0359999999999996</c:v>
                </c:pt>
                <c:pt idx="4">
                  <c:v>5.0179999999999945</c:v>
                </c:pt>
                <c:pt idx="5">
                  <c:v>5</c:v>
                </c:pt>
                <c:pt idx="6">
                  <c:v>5.0239999999999965</c:v>
                </c:pt>
                <c:pt idx="7">
                  <c:v>5.048</c:v>
                </c:pt>
                <c:pt idx="8">
                  <c:v>5.0720000000000001</c:v>
                </c:pt>
                <c:pt idx="9">
                  <c:v>5.0960000000000001</c:v>
                </c:pt>
                <c:pt idx="10">
                  <c:v>5.1199999999999966</c:v>
                </c:pt>
                <c:pt idx="11">
                  <c:v>5.2600000000000016</c:v>
                </c:pt>
                <c:pt idx="12">
                  <c:v>5.4000000000000012</c:v>
                </c:pt>
                <c:pt idx="13">
                  <c:v>5.5400000000000009</c:v>
                </c:pt>
                <c:pt idx="14">
                  <c:v>5.6800000000000006</c:v>
                </c:pt>
                <c:pt idx="15">
                  <c:v>5.8199999999999985</c:v>
                </c:pt>
                <c:pt idx="16">
                  <c:v>5.572000000000001</c:v>
                </c:pt>
                <c:pt idx="17">
                  <c:v>5.3239999999999945</c:v>
                </c:pt>
                <c:pt idx="18">
                  <c:v>5.0760000000000014</c:v>
                </c:pt>
                <c:pt idx="19">
                  <c:v>4.8279999999999745</c:v>
                </c:pt>
                <c:pt idx="20">
                  <c:v>4.58</c:v>
                </c:pt>
                <c:pt idx="21">
                  <c:v>3.62</c:v>
                </c:pt>
                <c:pt idx="22">
                  <c:v>3.53</c:v>
                </c:pt>
                <c:pt idx="23">
                  <c:v>3.69</c:v>
                </c:pt>
                <c:pt idx="24">
                  <c:v>3.25</c:v>
                </c:pt>
                <c:pt idx="25">
                  <c:v>3.4899999999999998</c:v>
                </c:pt>
              </c:numCache>
            </c:numRef>
          </c:val>
        </c:ser>
        <c:marker val="1"/>
        <c:axId val="67357696"/>
        <c:axId val="67356160"/>
      </c:lineChart>
      <c:catAx>
        <c:axId val="67352832"/>
        <c:scaling>
          <c:orientation val="minMax"/>
        </c:scaling>
        <c:axPos val="b"/>
        <c:numFmt formatCode="General" sourceLinked="1"/>
        <c:majorTickMark val="none"/>
        <c:tickLblPos val="nextTo"/>
        <c:crossAx val="67354624"/>
        <c:crosses val="autoZero"/>
        <c:auto val="1"/>
        <c:lblAlgn val="ctr"/>
        <c:lblOffset val="100"/>
      </c:catAx>
      <c:valAx>
        <c:axId val="67354624"/>
        <c:scaling>
          <c:orientation val="minMax"/>
        </c:scaling>
        <c:axPos val="l"/>
        <c:majorGridlines/>
        <c:numFmt formatCode="General" sourceLinked="1"/>
        <c:majorTickMark val="none"/>
        <c:tickLblPos val="nextTo"/>
        <c:crossAx val="67352832"/>
        <c:crosses val="autoZero"/>
        <c:crossBetween val="between"/>
      </c:valAx>
      <c:valAx>
        <c:axId val="67356160"/>
        <c:scaling>
          <c:orientation val="minMax"/>
        </c:scaling>
        <c:axPos val="r"/>
        <c:numFmt formatCode="General" sourceLinked="1"/>
        <c:tickLblPos val="nextTo"/>
        <c:crossAx val="67357696"/>
        <c:crosses val="max"/>
        <c:crossBetween val="between"/>
      </c:valAx>
      <c:catAx>
        <c:axId val="67357696"/>
        <c:scaling>
          <c:orientation val="minMax"/>
        </c:scaling>
        <c:delete val="1"/>
        <c:axPos val="b"/>
        <c:numFmt formatCode="General" sourceLinked="1"/>
        <c:tickLblPos val="none"/>
        <c:crossAx val="67356160"/>
        <c:crosses val="autoZero"/>
        <c:auto val="1"/>
        <c:lblAlgn val="ctr"/>
        <c:lblOffset val="100"/>
      </c:catAx>
    </c:plotArea>
    <c:legend>
      <c:legendPos val="r"/>
      <c:layout/>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scatterChart>
        <c:scatterStyle val="lineMarker"/>
        <c:ser>
          <c:idx val="0"/>
          <c:order val="0"/>
          <c:tx>
            <c:strRef>
              <c:f>'GDP per capita PPP_CPR 2008'!$J$1</c:f>
              <c:strCache>
                <c:ptCount val="1"/>
                <c:pt idx="0">
                  <c:v>lnGDPpc</c:v>
                </c:pt>
              </c:strCache>
            </c:strRef>
          </c:tx>
          <c:spPr>
            <a:ln w="28575">
              <a:noFill/>
            </a:ln>
          </c:spPr>
          <c:xVal>
            <c:numRef>
              <c:f>'GDP per capita PPP_CPR 2008'!$I$2:$I$164</c:f>
              <c:numCache>
                <c:formatCode>General</c:formatCode>
                <c:ptCount val="163"/>
                <c:pt idx="0">
                  <c:v>3.5</c:v>
                </c:pt>
                <c:pt idx="1">
                  <c:v>4.5</c:v>
                </c:pt>
                <c:pt idx="2">
                  <c:v>4</c:v>
                </c:pt>
                <c:pt idx="3">
                  <c:v>1.5</c:v>
                </c:pt>
                <c:pt idx="4">
                  <c:v>4.5</c:v>
                </c:pt>
                <c:pt idx="5">
                  <c:v>3</c:v>
                </c:pt>
                <c:pt idx="6">
                  <c:v>5</c:v>
                </c:pt>
                <c:pt idx="7">
                  <c:v>3</c:v>
                </c:pt>
                <c:pt idx="8">
                  <c:v>4</c:v>
                </c:pt>
                <c:pt idx="9">
                  <c:v>5</c:v>
                </c:pt>
                <c:pt idx="10">
                  <c:v>3</c:v>
                </c:pt>
                <c:pt idx="11">
                  <c:v>2.5</c:v>
                </c:pt>
                <c:pt idx="12">
                  <c:v>4.5</c:v>
                </c:pt>
                <c:pt idx="13">
                  <c:v>4</c:v>
                </c:pt>
                <c:pt idx="14">
                  <c:v>5.5</c:v>
                </c:pt>
                <c:pt idx="15">
                  <c:v>4</c:v>
                </c:pt>
                <c:pt idx="16">
                  <c:v>3.5</c:v>
                </c:pt>
                <c:pt idx="17">
                  <c:v>4.5</c:v>
                </c:pt>
                <c:pt idx="18">
                  <c:v>3.5</c:v>
                </c:pt>
                <c:pt idx="19">
                  <c:v>2</c:v>
                </c:pt>
                <c:pt idx="20">
                  <c:v>4.5</c:v>
                </c:pt>
                <c:pt idx="21">
                  <c:v>4</c:v>
                </c:pt>
                <c:pt idx="22">
                  <c:v>5</c:v>
                </c:pt>
                <c:pt idx="23">
                  <c:v>3.5</c:v>
                </c:pt>
                <c:pt idx="24">
                  <c:v>6.5</c:v>
                </c:pt>
                <c:pt idx="25">
                  <c:v>1.5</c:v>
                </c:pt>
                <c:pt idx="26">
                  <c:v>6</c:v>
                </c:pt>
                <c:pt idx="27">
                  <c:v>5.5</c:v>
                </c:pt>
                <c:pt idx="28">
                  <c:v>4.5</c:v>
                </c:pt>
                <c:pt idx="29">
                  <c:v>5</c:v>
                </c:pt>
                <c:pt idx="30">
                  <c:v>2.5</c:v>
                </c:pt>
                <c:pt idx="31">
                  <c:v>2.5</c:v>
                </c:pt>
                <c:pt idx="32">
                  <c:v>3.5</c:v>
                </c:pt>
                <c:pt idx="33">
                  <c:v>3</c:v>
                </c:pt>
                <c:pt idx="34">
                  <c:v>1</c:v>
                </c:pt>
                <c:pt idx="35">
                  <c:v>4.5</c:v>
                </c:pt>
                <c:pt idx="36">
                  <c:v>2</c:v>
                </c:pt>
                <c:pt idx="37">
                  <c:v>7</c:v>
                </c:pt>
                <c:pt idx="38">
                  <c:v>5.5</c:v>
                </c:pt>
                <c:pt idx="39">
                  <c:v>4.5</c:v>
                </c:pt>
                <c:pt idx="40">
                  <c:v>3.5</c:v>
                </c:pt>
                <c:pt idx="41">
                  <c:v>1</c:v>
                </c:pt>
                <c:pt idx="42">
                  <c:v>4.5</c:v>
                </c:pt>
                <c:pt idx="43">
                  <c:v>2</c:v>
                </c:pt>
                <c:pt idx="44">
                  <c:v>4</c:v>
                </c:pt>
                <c:pt idx="45">
                  <c:v>5.5</c:v>
                </c:pt>
                <c:pt idx="46">
                  <c:v>7</c:v>
                </c:pt>
                <c:pt idx="47">
                  <c:v>4.5</c:v>
                </c:pt>
                <c:pt idx="48">
                  <c:v>6</c:v>
                </c:pt>
                <c:pt idx="49">
                  <c:v>4</c:v>
                </c:pt>
                <c:pt idx="50">
                  <c:v>5</c:v>
                </c:pt>
                <c:pt idx="51">
                  <c:v>5.5</c:v>
                </c:pt>
                <c:pt idx="52">
                  <c:v>6</c:v>
                </c:pt>
                <c:pt idx="53">
                  <c:v>5</c:v>
                </c:pt>
                <c:pt idx="54">
                  <c:v>3</c:v>
                </c:pt>
                <c:pt idx="55">
                  <c:v>3.5</c:v>
                </c:pt>
                <c:pt idx="56">
                  <c:v>6</c:v>
                </c:pt>
                <c:pt idx="57">
                  <c:v>4</c:v>
                </c:pt>
                <c:pt idx="58">
                  <c:v>5</c:v>
                </c:pt>
                <c:pt idx="59">
                  <c:v>3.5</c:v>
                </c:pt>
                <c:pt idx="60">
                  <c:v>4.5</c:v>
                </c:pt>
                <c:pt idx="61">
                  <c:v>4</c:v>
                </c:pt>
                <c:pt idx="62">
                  <c:v>2</c:v>
                </c:pt>
                <c:pt idx="63">
                  <c:v>3</c:v>
                </c:pt>
                <c:pt idx="64">
                  <c:v>4</c:v>
                </c:pt>
                <c:pt idx="65">
                  <c:v>2.5</c:v>
                </c:pt>
                <c:pt idx="66">
                  <c:v>1.5</c:v>
                </c:pt>
                <c:pt idx="67">
                  <c:v>3</c:v>
                </c:pt>
                <c:pt idx="68">
                  <c:v>6</c:v>
                </c:pt>
                <c:pt idx="69">
                  <c:v>1</c:v>
                </c:pt>
                <c:pt idx="70">
                  <c:v>5.5</c:v>
                </c:pt>
                <c:pt idx="71">
                  <c:v>6.5</c:v>
                </c:pt>
                <c:pt idx="72">
                  <c:v>5.5</c:v>
                </c:pt>
                <c:pt idx="73">
                  <c:v>6</c:v>
                </c:pt>
                <c:pt idx="74">
                  <c:v>3.5</c:v>
                </c:pt>
                <c:pt idx="75">
                  <c:v>5.5</c:v>
                </c:pt>
                <c:pt idx="76">
                  <c:v>5</c:v>
                </c:pt>
                <c:pt idx="77">
                  <c:v>2</c:v>
                </c:pt>
                <c:pt idx="78">
                  <c:v>5</c:v>
                </c:pt>
                <c:pt idx="79">
                  <c:v>2.5</c:v>
                </c:pt>
                <c:pt idx="80">
                  <c:v>6</c:v>
                </c:pt>
                <c:pt idx="81">
                  <c:v>5.5</c:v>
                </c:pt>
                <c:pt idx="82">
                  <c:v>6.5</c:v>
                </c:pt>
                <c:pt idx="83">
                  <c:v>7</c:v>
                </c:pt>
                <c:pt idx="84">
                  <c:v>2.5</c:v>
                </c:pt>
                <c:pt idx="85">
                  <c:v>4.5</c:v>
                </c:pt>
                <c:pt idx="86">
                  <c:v>7</c:v>
                </c:pt>
                <c:pt idx="87">
                  <c:v>6</c:v>
                </c:pt>
                <c:pt idx="88">
                  <c:v>6</c:v>
                </c:pt>
                <c:pt idx="89">
                  <c:v>7</c:v>
                </c:pt>
                <c:pt idx="90">
                  <c:v>2.5</c:v>
                </c:pt>
                <c:pt idx="91">
                  <c:v>5.5</c:v>
                </c:pt>
                <c:pt idx="92">
                  <c:v>3.5</c:v>
                </c:pt>
                <c:pt idx="93">
                  <c:v>6.5</c:v>
                </c:pt>
                <c:pt idx="94">
                  <c:v>1.5</c:v>
                </c:pt>
                <c:pt idx="95">
                  <c:v>6</c:v>
                </c:pt>
                <c:pt idx="96">
                  <c:v>6.5</c:v>
                </c:pt>
                <c:pt idx="97">
                  <c:v>7</c:v>
                </c:pt>
                <c:pt idx="98">
                  <c:v>6</c:v>
                </c:pt>
                <c:pt idx="99">
                  <c:v>5</c:v>
                </c:pt>
                <c:pt idx="100">
                  <c:v>5</c:v>
                </c:pt>
                <c:pt idx="101">
                  <c:v>6</c:v>
                </c:pt>
                <c:pt idx="102">
                  <c:v>4</c:v>
                </c:pt>
                <c:pt idx="103">
                  <c:v>6</c:v>
                </c:pt>
                <c:pt idx="104">
                  <c:v>7</c:v>
                </c:pt>
                <c:pt idx="105">
                  <c:v>5.5</c:v>
                </c:pt>
                <c:pt idx="106">
                  <c:v>3</c:v>
                </c:pt>
                <c:pt idx="107">
                  <c:v>1</c:v>
                </c:pt>
                <c:pt idx="108">
                  <c:v>6.5</c:v>
                </c:pt>
                <c:pt idx="109">
                  <c:v>7</c:v>
                </c:pt>
                <c:pt idx="110">
                  <c:v>7</c:v>
                </c:pt>
                <c:pt idx="111">
                  <c:v>6</c:v>
                </c:pt>
                <c:pt idx="112">
                  <c:v>7</c:v>
                </c:pt>
                <c:pt idx="113">
                  <c:v>7</c:v>
                </c:pt>
                <c:pt idx="114">
                  <c:v>5</c:v>
                </c:pt>
                <c:pt idx="115">
                  <c:v>7</c:v>
                </c:pt>
                <c:pt idx="116">
                  <c:v>1.5</c:v>
                </c:pt>
                <c:pt idx="117">
                  <c:v>7</c:v>
                </c:pt>
                <c:pt idx="118">
                  <c:v>7</c:v>
                </c:pt>
                <c:pt idx="119">
                  <c:v>6.5</c:v>
                </c:pt>
                <c:pt idx="120">
                  <c:v>7</c:v>
                </c:pt>
                <c:pt idx="121">
                  <c:v>6.5</c:v>
                </c:pt>
                <c:pt idx="122">
                  <c:v>6.5</c:v>
                </c:pt>
                <c:pt idx="123">
                  <c:v>7</c:v>
                </c:pt>
                <c:pt idx="124">
                  <c:v>1</c:v>
                </c:pt>
                <c:pt idx="125">
                  <c:v>7</c:v>
                </c:pt>
                <c:pt idx="126">
                  <c:v>6.5</c:v>
                </c:pt>
                <c:pt idx="127">
                  <c:v>7</c:v>
                </c:pt>
                <c:pt idx="128">
                  <c:v>7</c:v>
                </c:pt>
                <c:pt idx="129">
                  <c:v>7</c:v>
                </c:pt>
                <c:pt idx="130">
                  <c:v>7</c:v>
                </c:pt>
                <c:pt idx="131">
                  <c:v>7</c:v>
                </c:pt>
                <c:pt idx="132">
                  <c:v>7</c:v>
                </c:pt>
                <c:pt idx="133">
                  <c:v>7</c:v>
                </c:pt>
                <c:pt idx="134">
                  <c:v>7</c:v>
                </c:pt>
                <c:pt idx="135">
                  <c:v>7</c:v>
                </c:pt>
                <c:pt idx="136">
                  <c:v>7</c:v>
                </c:pt>
                <c:pt idx="137">
                  <c:v>7</c:v>
                </c:pt>
                <c:pt idx="138">
                  <c:v>7</c:v>
                </c:pt>
                <c:pt idx="139">
                  <c:v>7</c:v>
                </c:pt>
                <c:pt idx="140">
                  <c:v>7</c:v>
                </c:pt>
                <c:pt idx="141">
                  <c:v>3.5</c:v>
                </c:pt>
                <c:pt idx="142">
                  <c:v>7</c:v>
                </c:pt>
                <c:pt idx="143">
                  <c:v>7</c:v>
                </c:pt>
              </c:numCache>
            </c:numRef>
          </c:xVal>
          <c:yVal>
            <c:numRef>
              <c:f>'GDP per capita PPP_CPR 2008'!$J$2:$J$164</c:f>
              <c:numCache>
                <c:formatCode>General</c:formatCode>
                <c:ptCount val="163"/>
                <c:pt idx="0">
                  <c:v>5.9480349891806474</c:v>
                </c:pt>
                <c:pt idx="1">
                  <c:v>5.9610053396232736</c:v>
                </c:pt>
                <c:pt idx="2">
                  <c:v>6.2878585601617845</c:v>
                </c:pt>
                <c:pt idx="3">
                  <c:v>6.4488893941468834</c:v>
                </c:pt>
                <c:pt idx="4">
                  <c:v>6.5279579176224978</c:v>
                </c:pt>
                <c:pt idx="5">
                  <c:v>6.6012301187288784</c:v>
                </c:pt>
                <c:pt idx="6">
                  <c:v>6.6411821697405875</c:v>
                </c:pt>
                <c:pt idx="7">
                  <c:v>6.7202201551352951</c:v>
                </c:pt>
                <c:pt idx="8">
                  <c:v>6.7298240704894745</c:v>
                </c:pt>
                <c:pt idx="9">
                  <c:v>6.7511014689367546</c:v>
                </c:pt>
                <c:pt idx="10">
                  <c:v>6.7661917146603514</c:v>
                </c:pt>
                <c:pt idx="11">
                  <c:v>6.9295167707636498</c:v>
                </c:pt>
                <c:pt idx="12">
                  <c:v>6.9555926083962945</c:v>
                </c:pt>
                <c:pt idx="13">
                  <c:v>7.0139154748105277</c:v>
                </c:pt>
                <c:pt idx="14">
                  <c:v>7.0282014320580064</c:v>
                </c:pt>
                <c:pt idx="15">
                  <c:v>7.0570369816978875</c:v>
                </c:pt>
                <c:pt idx="16">
                  <c:v>7.0604763659998007</c:v>
                </c:pt>
                <c:pt idx="17">
                  <c:v>7.063903961472068</c:v>
                </c:pt>
                <c:pt idx="18">
                  <c:v>7.0707241072602764</c:v>
                </c:pt>
                <c:pt idx="19">
                  <c:v>7.0934046258687662</c:v>
                </c:pt>
                <c:pt idx="20">
                  <c:v>7.1412451223504911</c:v>
                </c:pt>
                <c:pt idx="21">
                  <c:v>7.195937226475464</c:v>
                </c:pt>
                <c:pt idx="22">
                  <c:v>7.2122944685003407</c:v>
                </c:pt>
                <c:pt idx="23">
                  <c:v>7.217443431696533</c:v>
                </c:pt>
                <c:pt idx="24">
                  <c:v>7.2806971953848452</c:v>
                </c:pt>
                <c:pt idx="25">
                  <c:v>7.2827611796055916</c:v>
                </c:pt>
                <c:pt idx="26">
                  <c:v>7.2916562091744614</c:v>
                </c:pt>
                <c:pt idx="27">
                  <c:v>7.3702306418070807</c:v>
                </c:pt>
                <c:pt idx="28">
                  <c:v>7.3714892952142934</c:v>
                </c:pt>
                <c:pt idx="29">
                  <c:v>7.4798641311650433</c:v>
                </c:pt>
                <c:pt idx="30">
                  <c:v>7.5522372875608017</c:v>
                </c:pt>
                <c:pt idx="31">
                  <c:v>7.55276208421422</c:v>
                </c:pt>
                <c:pt idx="32">
                  <c:v>7.6410842491748845</c:v>
                </c:pt>
                <c:pt idx="33">
                  <c:v>7.6685611080158855</c:v>
                </c:pt>
                <c:pt idx="34">
                  <c:v>7.6746174973643724</c:v>
                </c:pt>
                <c:pt idx="35">
                  <c:v>7.6998424073969858</c:v>
                </c:pt>
                <c:pt idx="36">
                  <c:v>7.7030076824792424</c:v>
                </c:pt>
                <c:pt idx="37">
                  <c:v>7.8176254430533714</c:v>
                </c:pt>
                <c:pt idx="38">
                  <c:v>7.8407064517493996</c:v>
                </c:pt>
                <c:pt idx="39">
                  <c:v>7.8671055003166614</c:v>
                </c:pt>
                <c:pt idx="40">
                  <c:v>7.8800482009715784</c:v>
                </c:pt>
                <c:pt idx="41">
                  <c:v>7.884576510596256</c:v>
                </c:pt>
                <c:pt idx="42">
                  <c:v>7.8943180638416237</c:v>
                </c:pt>
                <c:pt idx="43">
                  <c:v>7.9320031523614034</c:v>
                </c:pt>
                <c:pt idx="44">
                  <c:v>7.9810497596659573</c:v>
                </c:pt>
                <c:pt idx="45">
                  <c:v>7.9969904058376979</c:v>
                </c:pt>
                <c:pt idx="46">
                  <c:v>8.1616604520562817</c:v>
                </c:pt>
                <c:pt idx="47">
                  <c:v>8.1633713164599122</c:v>
                </c:pt>
                <c:pt idx="48">
                  <c:v>8.1791997984230864</c:v>
                </c:pt>
                <c:pt idx="49">
                  <c:v>8.2490522741712926</c:v>
                </c:pt>
                <c:pt idx="50">
                  <c:v>8.2852611340689517</c:v>
                </c:pt>
                <c:pt idx="51">
                  <c:v>8.2877800270884325</c:v>
                </c:pt>
                <c:pt idx="52">
                  <c:v>8.2885344594139205</c:v>
                </c:pt>
                <c:pt idx="53">
                  <c:v>8.3612408896423567</c:v>
                </c:pt>
                <c:pt idx="54">
                  <c:v>8.3852605201554127</c:v>
                </c:pt>
                <c:pt idx="55">
                  <c:v>8.386628821395119</c:v>
                </c:pt>
                <c:pt idx="56">
                  <c:v>8.4084937744928929</c:v>
                </c:pt>
                <c:pt idx="57">
                  <c:v>8.4250779025084324</c:v>
                </c:pt>
                <c:pt idx="58">
                  <c:v>8.4572308502435547</c:v>
                </c:pt>
                <c:pt idx="59">
                  <c:v>8.4669519749794908</c:v>
                </c:pt>
                <c:pt idx="60">
                  <c:v>8.4680029472254663</c:v>
                </c:pt>
                <c:pt idx="61">
                  <c:v>8.4961738241921481</c:v>
                </c:pt>
                <c:pt idx="62">
                  <c:v>8.5026885052133565</c:v>
                </c:pt>
                <c:pt idx="63">
                  <c:v>8.5722493971644251</c:v>
                </c:pt>
                <c:pt idx="64">
                  <c:v>8.6132303796131779</c:v>
                </c:pt>
                <c:pt idx="65">
                  <c:v>8.6825381240030755</c:v>
                </c:pt>
                <c:pt idx="66">
                  <c:v>8.6931612742380171</c:v>
                </c:pt>
                <c:pt idx="67">
                  <c:v>8.7111138840533968</c:v>
                </c:pt>
                <c:pt idx="68">
                  <c:v>8.7551071216338929</c:v>
                </c:pt>
                <c:pt idx="69">
                  <c:v>8.8010178335407208</c:v>
                </c:pt>
                <c:pt idx="70">
                  <c:v>8.8237951487205279</c:v>
                </c:pt>
                <c:pt idx="71">
                  <c:v>8.8452011353395719</c:v>
                </c:pt>
                <c:pt idx="72">
                  <c:v>8.8916491126500574</c:v>
                </c:pt>
                <c:pt idx="73">
                  <c:v>8.9234579796949767</c:v>
                </c:pt>
                <c:pt idx="74">
                  <c:v>8.9493651423529439</c:v>
                </c:pt>
                <c:pt idx="75">
                  <c:v>8.9496247477542177</c:v>
                </c:pt>
                <c:pt idx="76">
                  <c:v>8.9509217647972612</c:v>
                </c:pt>
                <c:pt idx="77">
                  <c:v>8.9866966956204166</c:v>
                </c:pt>
                <c:pt idx="78">
                  <c:v>8.9883211883236189</c:v>
                </c:pt>
                <c:pt idx="79">
                  <c:v>8.991313336173798</c:v>
                </c:pt>
                <c:pt idx="80">
                  <c:v>9.0139604579311499</c:v>
                </c:pt>
                <c:pt idx="81">
                  <c:v>9.048644632975881</c:v>
                </c:pt>
                <c:pt idx="82">
                  <c:v>9.0526333759463</c:v>
                </c:pt>
                <c:pt idx="83">
                  <c:v>9.0706184288010476</c:v>
                </c:pt>
                <c:pt idx="84">
                  <c:v>9.0785217973553181</c:v>
                </c:pt>
                <c:pt idx="85">
                  <c:v>9.0921197405887515</c:v>
                </c:pt>
                <c:pt idx="86">
                  <c:v>9.2009968569730294</c:v>
                </c:pt>
                <c:pt idx="87">
                  <c:v>9.2211813951540389</c:v>
                </c:pt>
                <c:pt idx="88">
                  <c:v>9.2395107492759632</c:v>
                </c:pt>
                <c:pt idx="89">
                  <c:v>9.3273230874617639</c:v>
                </c:pt>
                <c:pt idx="90">
                  <c:v>9.3338845580677958</c:v>
                </c:pt>
                <c:pt idx="91">
                  <c:v>9.3462688892004184</c:v>
                </c:pt>
                <c:pt idx="92">
                  <c:v>9.3561708201877227</c:v>
                </c:pt>
                <c:pt idx="93">
                  <c:v>9.3992236866052785</c:v>
                </c:pt>
                <c:pt idx="94">
                  <c:v>9.4141787722323489</c:v>
                </c:pt>
                <c:pt idx="95">
                  <c:v>9.4248870760648735</c:v>
                </c:pt>
                <c:pt idx="96">
                  <c:v>9.4338038721013167</c:v>
                </c:pt>
                <c:pt idx="97">
                  <c:v>9.4520308605770733</c:v>
                </c:pt>
                <c:pt idx="98">
                  <c:v>9.5024127927293662</c:v>
                </c:pt>
                <c:pt idx="99">
                  <c:v>9.5410819338884103</c:v>
                </c:pt>
                <c:pt idx="100">
                  <c:v>9.5433064692681082</c:v>
                </c:pt>
                <c:pt idx="101">
                  <c:v>9.5514447209239748</c:v>
                </c:pt>
                <c:pt idx="102">
                  <c:v>9.5620530240851007</c:v>
                </c:pt>
                <c:pt idx="103">
                  <c:v>9.5703198499232247</c:v>
                </c:pt>
                <c:pt idx="104">
                  <c:v>9.5794872174103922</c:v>
                </c:pt>
                <c:pt idx="105">
                  <c:v>9.581559041355753</c:v>
                </c:pt>
                <c:pt idx="106">
                  <c:v>9.5837642658728832</c:v>
                </c:pt>
                <c:pt idx="107">
                  <c:v>9.642252650099195</c:v>
                </c:pt>
                <c:pt idx="108">
                  <c:v>9.7468337424906419</c:v>
                </c:pt>
                <c:pt idx="109">
                  <c:v>9.7770736276804389</c:v>
                </c:pt>
                <c:pt idx="110">
                  <c:v>9.842887930407322</c:v>
                </c:pt>
                <c:pt idx="111">
                  <c:v>9.8566055666360768</c:v>
                </c:pt>
                <c:pt idx="112">
                  <c:v>9.8694135722024914</c:v>
                </c:pt>
                <c:pt idx="113">
                  <c:v>9.9360515434093948</c:v>
                </c:pt>
                <c:pt idx="114">
                  <c:v>9.9772025903584094</c:v>
                </c:pt>
                <c:pt idx="115">
                  <c:v>10.046461721487235</c:v>
                </c:pt>
                <c:pt idx="116">
                  <c:v>10.082470208064574</c:v>
                </c:pt>
                <c:pt idx="117">
                  <c:v>10.115044234598521</c:v>
                </c:pt>
                <c:pt idx="118">
                  <c:v>10.204665642655668</c:v>
                </c:pt>
                <c:pt idx="119">
                  <c:v>10.223685216664698</c:v>
                </c:pt>
                <c:pt idx="120">
                  <c:v>10.225752194718146</c:v>
                </c:pt>
                <c:pt idx="121">
                  <c:v>10.28742254209393</c:v>
                </c:pt>
                <c:pt idx="122">
                  <c:v>10.333840376152072</c:v>
                </c:pt>
                <c:pt idx="123">
                  <c:v>10.372052647587619</c:v>
                </c:pt>
                <c:pt idx="124">
                  <c:v>10.430373515848634</c:v>
                </c:pt>
                <c:pt idx="125">
                  <c:v>10.435438457917074</c:v>
                </c:pt>
                <c:pt idx="126">
                  <c:v>10.43702333732841</c:v>
                </c:pt>
                <c:pt idx="127">
                  <c:v>10.448511683882018</c:v>
                </c:pt>
                <c:pt idx="128">
                  <c:v>10.475229520269426</c:v>
                </c:pt>
                <c:pt idx="129">
                  <c:v>10.475737478289286</c:v>
                </c:pt>
                <c:pt idx="130">
                  <c:v>10.480466018721796</c:v>
                </c:pt>
                <c:pt idx="131">
                  <c:v>10.482261502441473</c:v>
                </c:pt>
                <c:pt idx="132">
                  <c:v>10.503532114833774</c:v>
                </c:pt>
                <c:pt idx="133">
                  <c:v>10.507994757932803</c:v>
                </c:pt>
                <c:pt idx="134">
                  <c:v>10.512573545469674</c:v>
                </c:pt>
                <c:pt idx="135">
                  <c:v>10.528971334610866</c:v>
                </c:pt>
                <c:pt idx="136">
                  <c:v>10.54933345997806</c:v>
                </c:pt>
                <c:pt idx="137">
                  <c:v>10.617637620184352</c:v>
                </c:pt>
                <c:pt idx="138">
                  <c:v>10.658106055184174</c:v>
                </c:pt>
                <c:pt idx="139">
                  <c:v>10.696480068065824</c:v>
                </c:pt>
                <c:pt idx="140">
                  <c:v>10.751841997398451</c:v>
                </c:pt>
                <c:pt idx="141">
                  <c:v>10.805354763744559</c:v>
                </c:pt>
                <c:pt idx="142">
                  <c:v>10.970574773796384</c:v>
                </c:pt>
                <c:pt idx="143">
                  <c:v>11.272114255690054</c:v>
                </c:pt>
              </c:numCache>
            </c:numRef>
          </c:yVal>
        </c:ser>
        <c:axId val="64061824"/>
        <c:axId val="64063744"/>
      </c:scatterChart>
      <c:valAx>
        <c:axId val="64061824"/>
        <c:scaling>
          <c:orientation val="minMax"/>
        </c:scaling>
        <c:axPos val="b"/>
        <c:title>
          <c:tx>
            <c:rich>
              <a:bodyPr/>
              <a:lstStyle/>
              <a:p>
                <a:pPr>
                  <a:defRPr lang="en-GB"/>
                </a:pPr>
                <a:r>
                  <a:rPr lang="en-US" dirty="0" smtClean="0"/>
                  <a:t>CIVIL AND POLITICAL RIGHTS</a:t>
                </a:r>
                <a:endParaRPr lang="en-US" dirty="0"/>
              </a:p>
            </c:rich>
          </c:tx>
          <c:layout/>
        </c:title>
        <c:numFmt formatCode="General" sourceLinked="1"/>
        <c:majorTickMark val="none"/>
        <c:tickLblPos val="nextTo"/>
        <c:txPr>
          <a:bodyPr/>
          <a:lstStyle/>
          <a:p>
            <a:pPr>
              <a:defRPr lang="en-GB"/>
            </a:pPr>
            <a:endParaRPr lang="en-US"/>
          </a:p>
        </c:txPr>
        <c:crossAx val="64063744"/>
        <c:crosses val="autoZero"/>
        <c:crossBetween val="midCat"/>
      </c:valAx>
      <c:valAx>
        <c:axId val="64063744"/>
        <c:scaling>
          <c:orientation val="minMax"/>
          <c:min val="4"/>
        </c:scaling>
        <c:axPos val="l"/>
        <c:majorGridlines/>
        <c:title>
          <c:tx>
            <c:rich>
              <a:bodyPr/>
              <a:lstStyle/>
              <a:p>
                <a:pPr>
                  <a:defRPr lang="en-GB"/>
                </a:pPr>
                <a:r>
                  <a:rPr lang="en-US"/>
                  <a:t>ln GDP PPP per capita PPP</a:t>
                </a:r>
              </a:p>
            </c:rich>
          </c:tx>
          <c:layout/>
        </c:title>
        <c:numFmt formatCode="General" sourceLinked="1"/>
        <c:majorTickMark val="none"/>
        <c:tickLblPos val="nextTo"/>
        <c:txPr>
          <a:bodyPr/>
          <a:lstStyle/>
          <a:p>
            <a:pPr>
              <a:defRPr lang="en-GB"/>
            </a:pPr>
            <a:endParaRPr lang="en-US"/>
          </a:p>
        </c:txPr>
        <c:crossAx val="64061824"/>
        <c:crosses val="autoZero"/>
        <c:crossBetween val="midCat"/>
      </c:valAx>
      <c:spPr>
        <a:noFill/>
        <a:ln w="25400">
          <a:noFill/>
        </a:ln>
      </c:spPr>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scatterChart>
        <c:scatterStyle val="lineMarker"/>
        <c:ser>
          <c:idx val="1"/>
          <c:order val="1"/>
          <c:tx>
            <c:strRef>
              <c:f>'GDP per capita PPP_CPR 2008'!$J$1</c:f>
            </c:strRef>
          </c:tx>
          <c:spPr>
            <a:ln w="28575">
              <a:noFill/>
            </a:ln>
          </c:spPr>
          <c:xVal>
            <c:numRef>
              <c:f>'GDP per capita PPP_CPR 2008'!$I$2:$I$164</c:f>
            </c:numRef>
          </c:xVal>
          <c:yVal>
            <c:numRef>
              <c:f>'GDP per capita PPP_CPR 2008'!$J$2:$J$164</c:f>
            </c:numRef>
          </c:yVal>
        </c:ser>
        <c:ser>
          <c:idx val="0"/>
          <c:order val="0"/>
          <c:tx>
            <c:strRef>
              <c:f>'EFW_G GDP2007'!$N$1</c:f>
              <c:strCache>
                <c:ptCount val="1"/>
                <c:pt idx="0">
                  <c:v>LN GDP PPP</c:v>
                </c:pt>
              </c:strCache>
            </c:strRef>
          </c:tx>
          <c:spPr>
            <a:ln w="28575">
              <a:noFill/>
            </a:ln>
          </c:spPr>
          <c:xVal>
            <c:numRef>
              <c:f>'EFW_G GDP2007'!$M$2:$M$125</c:f>
              <c:numCache>
                <c:formatCode>0.0</c:formatCode>
                <c:ptCount val="124"/>
                <c:pt idx="0">
                  <c:v>8.7928608695066366</c:v>
                </c:pt>
                <c:pt idx="1">
                  <c:v>4.763735560519768</c:v>
                </c:pt>
                <c:pt idx="3">
                  <c:v>7.4313916080650824</c:v>
                </c:pt>
                <c:pt idx="4">
                  <c:v>8.1014943840681024</c:v>
                </c:pt>
                <c:pt idx="5">
                  <c:v>6.8517719147395084</c:v>
                </c:pt>
                <c:pt idx="6">
                  <c:v>5.5576217125320424</c:v>
                </c:pt>
                <c:pt idx="7">
                  <c:v>5.0365042474755048</c:v>
                </c:pt>
                <c:pt idx="8">
                  <c:v>8.2078120858200929</c:v>
                </c:pt>
                <c:pt idx="9">
                  <c:v>6.4042185621601408</c:v>
                </c:pt>
                <c:pt idx="10">
                  <c:v>8.112175003046195</c:v>
                </c:pt>
                <c:pt idx="11">
                  <c:v>6.7484832852046432</c:v>
                </c:pt>
                <c:pt idx="12">
                  <c:v>4.3147445183005342</c:v>
                </c:pt>
                <c:pt idx="13">
                  <c:v>6.6565750043711764</c:v>
                </c:pt>
                <c:pt idx="14">
                  <c:v>7.2241193816184746</c:v>
                </c:pt>
                <c:pt idx="15">
                  <c:v>6.312045191977429</c:v>
                </c:pt>
                <c:pt idx="16">
                  <c:v>5.0472392639705559</c:v>
                </c:pt>
                <c:pt idx="17">
                  <c:v>6.0132776907471834</c:v>
                </c:pt>
                <c:pt idx="18">
                  <c:v>4.7093532641637124</c:v>
                </c:pt>
                <c:pt idx="19">
                  <c:v>6.0948655581403655</c:v>
                </c:pt>
                <c:pt idx="20">
                  <c:v>4.3136783825456124</c:v>
                </c:pt>
                <c:pt idx="21">
                  <c:v>7.1197017606358859</c:v>
                </c:pt>
                <c:pt idx="22">
                  <c:v>6.6306946787228815</c:v>
                </c:pt>
                <c:pt idx="23">
                  <c:v>6.8370936503454756</c:v>
                </c:pt>
                <c:pt idx="24">
                  <c:v>7.9468163171034725</c:v>
                </c:pt>
                <c:pt idx="25">
                  <c:v>4.5038423884842134</c:v>
                </c:pt>
                <c:pt idx="26">
                  <c:v>4.6911334250393324</c:v>
                </c:pt>
                <c:pt idx="27">
                  <c:v>7.8040955583380436</c:v>
                </c:pt>
                <c:pt idx="28">
                  <c:v>4.3410456573680651</c:v>
                </c:pt>
                <c:pt idx="29">
                  <c:v>4.4175563576961743</c:v>
                </c:pt>
                <c:pt idx="30">
                  <c:v>8.0335460910533705</c:v>
                </c:pt>
                <c:pt idx="31">
                  <c:v>7.1769129576591375</c:v>
                </c:pt>
                <c:pt idx="32">
                  <c:v>9.1531379179960748</c:v>
                </c:pt>
                <c:pt idx="33">
                  <c:v>7.0883056212569056</c:v>
                </c:pt>
                <c:pt idx="34">
                  <c:v>5.7781268392908407</c:v>
                </c:pt>
                <c:pt idx="35">
                  <c:v>7.4920513360474645</c:v>
                </c:pt>
                <c:pt idx="36">
                  <c:v>5.0972869470371656</c:v>
                </c:pt>
                <c:pt idx="37">
                  <c:v>5.4809226110273324</c:v>
                </c:pt>
                <c:pt idx="38">
                  <c:v>6.1932614034475124</c:v>
                </c:pt>
                <c:pt idx="39">
                  <c:v>7.2491136186040324</c:v>
                </c:pt>
                <c:pt idx="40">
                  <c:v>5.6463508050680851</c:v>
                </c:pt>
                <c:pt idx="41">
                  <c:v>6.550390267136966</c:v>
                </c:pt>
                <c:pt idx="42">
                  <c:v>6.8757725234485632</c:v>
                </c:pt>
                <c:pt idx="43">
                  <c:v>8.1569341327858247</c:v>
                </c:pt>
                <c:pt idx="44">
                  <c:v>3.1259539948136177</c:v>
                </c:pt>
                <c:pt idx="45">
                  <c:v>3.3998915080382677</c:v>
                </c:pt>
                <c:pt idx="46">
                  <c:v>8.463023605219373</c:v>
                </c:pt>
                <c:pt idx="47">
                  <c:v>8.7102524241584689</c:v>
                </c:pt>
                <c:pt idx="48">
                  <c:v>5.7687286729491909</c:v>
                </c:pt>
                <c:pt idx="49">
                  <c:v>6.8837185907728804</c:v>
                </c:pt>
                <c:pt idx="50">
                  <c:v>6.9797704694829514</c:v>
                </c:pt>
                <c:pt idx="51">
                  <c:v>7.1449482577819419</c:v>
                </c:pt>
                <c:pt idx="52">
                  <c:v>6.3930997478899885</c:v>
                </c:pt>
                <c:pt idx="53">
                  <c:v>6.6048783330142955</c:v>
                </c:pt>
                <c:pt idx="54">
                  <c:v>4.5011450710603764</c:v>
                </c:pt>
                <c:pt idx="55">
                  <c:v>5.7686047906712812</c:v>
                </c:pt>
                <c:pt idx="56">
                  <c:v>8.7867312778648703</c:v>
                </c:pt>
                <c:pt idx="57">
                  <c:v>6.2329713777521558</c:v>
                </c:pt>
                <c:pt idx="58">
                  <c:v>6.0766324998293131</c:v>
                </c:pt>
                <c:pt idx="59">
                  <c:v>7.0078967863277635</c:v>
                </c:pt>
                <c:pt idx="60">
                  <c:v>7.819553240794094</c:v>
                </c:pt>
                <c:pt idx="61">
                  <c:v>6.4803464622900524</c:v>
                </c:pt>
                <c:pt idx="62">
                  <c:v>5.3965893576026875</c:v>
                </c:pt>
                <c:pt idx="63">
                  <c:v>6.2797287377539934</c:v>
                </c:pt>
                <c:pt idx="64">
                  <c:v>6.9619748183718695</c:v>
                </c:pt>
                <c:pt idx="65">
                  <c:v>4.9189388675995245</c:v>
                </c:pt>
                <c:pt idx="66">
                  <c:v>5.3774236723169855</c:v>
                </c:pt>
                <c:pt idx="67">
                  <c:v>8.2062373355798712</c:v>
                </c:pt>
                <c:pt idx="68">
                  <c:v>5.3687818971303845</c:v>
                </c:pt>
                <c:pt idx="69">
                  <c:v>5.9902941413291524</c:v>
                </c:pt>
                <c:pt idx="70">
                  <c:v>7.3073638957419034</c:v>
                </c:pt>
                <c:pt idx="71">
                  <c:v>5.8983884564537341</c:v>
                </c:pt>
                <c:pt idx="72">
                  <c:v>6.2458053341694786</c:v>
                </c:pt>
                <c:pt idx="73">
                  <c:v>7.9018407282788594</c:v>
                </c:pt>
                <c:pt idx="74">
                  <c:v>7.4273694081192394</c:v>
                </c:pt>
                <c:pt idx="75">
                  <c:v>5.9186236782019233</c:v>
                </c:pt>
                <c:pt idx="76">
                  <c:v>6.3468498588088025</c:v>
                </c:pt>
                <c:pt idx="77">
                  <c:v>5.4619872844438424</c:v>
                </c:pt>
                <c:pt idx="78">
                  <c:v>6.7858366382763755</c:v>
                </c:pt>
                <c:pt idx="79">
                  <c:v>4.5662497118572594</c:v>
                </c:pt>
                <c:pt idx="80">
                  <c:v>5.6478051358025949</c:v>
                </c:pt>
                <c:pt idx="81">
                  <c:v>6.3553202356062055</c:v>
                </c:pt>
                <c:pt idx="82">
                  <c:v>4.1147760180239255</c:v>
                </c:pt>
                <c:pt idx="83">
                  <c:v>6.6982222436964856</c:v>
                </c:pt>
                <c:pt idx="84">
                  <c:v>7.4990290493858334</c:v>
                </c:pt>
                <c:pt idx="85">
                  <c:v>5.3389086912522936</c:v>
                </c:pt>
                <c:pt idx="86">
                  <c:v>6.3095292334591484</c:v>
                </c:pt>
                <c:pt idx="87">
                  <c:v>5.8206164642953855</c:v>
                </c:pt>
                <c:pt idx="88">
                  <c:v>5.4123235056497734</c:v>
                </c:pt>
                <c:pt idx="89">
                  <c:v>7.1415039048610334</c:v>
                </c:pt>
                <c:pt idx="90">
                  <c:v>8.2753636761517519</c:v>
                </c:pt>
                <c:pt idx="91">
                  <c:v>7.4362401924270252</c:v>
                </c:pt>
                <c:pt idx="92">
                  <c:v>7.8463421325154314</c:v>
                </c:pt>
                <c:pt idx="93">
                  <c:v>7.9538861070538953</c:v>
                </c:pt>
                <c:pt idx="94">
                  <c:v>5.5027611207979721</c:v>
                </c:pt>
                <c:pt idx="95">
                  <c:v>5.7053902809407724</c:v>
                </c:pt>
                <c:pt idx="96">
                  <c:v>4.9158655107317175</c:v>
                </c:pt>
                <c:pt idx="97">
                  <c:v>6.6550796292334455</c:v>
                </c:pt>
                <c:pt idx="98">
                  <c:v>6.6681463628127045</c:v>
                </c:pt>
                <c:pt idx="99">
                  <c:v>6.0301629176040521</c:v>
                </c:pt>
                <c:pt idx="100">
                  <c:v>6.7824147421011398</c:v>
                </c:pt>
                <c:pt idx="101">
                  <c:v>7.9995304475360358</c:v>
                </c:pt>
                <c:pt idx="102">
                  <c:v>7.9643050393327695</c:v>
                </c:pt>
                <c:pt idx="103">
                  <c:v>5.2060018469890466</c:v>
                </c:pt>
                <c:pt idx="104">
                  <c:v>7.1954257783523845</c:v>
                </c:pt>
                <c:pt idx="105">
                  <c:v>6.3417276189365115</c:v>
                </c:pt>
                <c:pt idx="106">
                  <c:v>6.8320396158501904</c:v>
                </c:pt>
                <c:pt idx="107">
                  <c:v>3.6552967048166582</c:v>
                </c:pt>
                <c:pt idx="108">
                  <c:v>7.9304160349257105</c:v>
                </c:pt>
                <c:pt idx="109">
                  <c:v>5.8140523421383845</c:v>
                </c:pt>
                <c:pt idx="110">
                  <c:v>5.6823973136536834</c:v>
                </c:pt>
                <c:pt idx="111">
                  <c:v>7.1476073513045293</c:v>
                </c:pt>
                <c:pt idx="112">
                  <c:v>9.4236952106918377</c:v>
                </c:pt>
                <c:pt idx="113">
                  <c:v>5.2827478583788263</c:v>
                </c:pt>
                <c:pt idx="114">
                  <c:v>7.9238716211975397</c:v>
                </c:pt>
                <c:pt idx="115">
                  <c:v>7.0924783305381096</c:v>
                </c:pt>
                <c:pt idx="116">
                  <c:v>5.9985134566247815</c:v>
                </c:pt>
                <c:pt idx="117">
                  <c:v>6.6664818093344342</c:v>
                </c:pt>
                <c:pt idx="118">
                  <c:v>7.1659998349547855</c:v>
                </c:pt>
                <c:pt idx="119">
                  <c:v>7.4066167238689538</c:v>
                </c:pt>
                <c:pt idx="120">
                  <c:v>4.5575649509330445</c:v>
                </c:pt>
                <c:pt idx="121">
                  <c:v>5.9163155730539687</c:v>
                </c:pt>
                <c:pt idx="122">
                  <c:v>7.7170739284060765</c:v>
                </c:pt>
                <c:pt idx="123">
                  <c:v>4.1866485013624004</c:v>
                </c:pt>
              </c:numCache>
            </c:numRef>
          </c:xVal>
          <c:yVal>
            <c:numRef>
              <c:f>'EFW_G GDP2007'!$N$2:$N$125</c:f>
              <c:numCache>
                <c:formatCode>General</c:formatCode>
                <c:ptCount val="124"/>
                <c:pt idx="0">
                  <c:v>8.8750074860484247</c:v>
                </c:pt>
                <c:pt idx="1">
                  <c:v>8.9551900245270115</c:v>
                </c:pt>
                <c:pt idx="2">
                  <c:v>8.5492730848796459</c:v>
                </c:pt>
                <c:pt idx="3">
                  <c:v>9.4908467606788687</c:v>
                </c:pt>
                <c:pt idx="4">
                  <c:v>8.6253298500208153</c:v>
                </c:pt>
                <c:pt idx="5">
                  <c:v>10.460900916916374</c:v>
                </c:pt>
                <c:pt idx="6">
                  <c:v>10.528623522479498</c:v>
                </c:pt>
                <c:pt idx="7">
                  <c:v>8.9658454947509547</c:v>
                </c:pt>
                <c:pt idx="10">
                  <c:v>7.1284959456800365</c:v>
                </c:pt>
                <c:pt idx="12">
                  <c:v>10.461244470986552</c:v>
                </c:pt>
                <c:pt idx="13">
                  <c:v>8.8149245997210208</c:v>
                </c:pt>
                <c:pt idx="14">
                  <c:v>7.2520539518528144</c:v>
                </c:pt>
                <c:pt idx="15">
                  <c:v>8.2975435293562843</c:v>
                </c:pt>
                <c:pt idx="16">
                  <c:v>9.5034576469179068</c:v>
                </c:pt>
                <c:pt idx="17">
                  <c:v>9.1782303180579508</c:v>
                </c:pt>
                <c:pt idx="18">
                  <c:v>9.3256314163109248</c:v>
                </c:pt>
                <c:pt idx="19">
                  <c:v>7.0210839642891401</c:v>
                </c:pt>
                <c:pt idx="20">
                  <c:v>5.9107966440405324</c:v>
                </c:pt>
                <c:pt idx="21">
                  <c:v>7.6629378504614456</c:v>
                </c:pt>
                <c:pt idx="22">
                  <c:v>10.486038311754054</c:v>
                </c:pt>
                <c:pt idx="23">
                  <c:v>7.2930176797727775</c:v>
                </c:pt>
                <c:pt idx="24">
                  <c:v>9.536617962187325</c:v>
                </c:pt>
                <c:pt idx="25">
                  <c:v>8.5910011185609569</c:v>
                </c:pt>
                <c:pt idx="26">
                  <c:v>9.058004710672483</c:v>
                </c:pt>
                <c:pt idx="27">
                  <c:v>9.2911827598202841</c:v>
                </c:pt>
                <c:pt idx="28">
                  <c:v>9.815093401773531</c:v>
                </c:pt>
                <c:pt idx="29">
                  <c:v>10.494878824141685</c:v>
                </c:pt>
                <c:pt idx="30">
                  <c:v>8.9142228207032996</c:v>
                </c:pt>
                <c:pt idx="31">
                  <c:v>8.5255581077478677</c:v>
                </c:pt>
                <c:pt idx="32">
                  <c:v>8.7817089858360919</c:v>
                </c:pt>
                <c:pt idx="33">
                  <c:v>9.9213765853718439</c:v>
                </c:pt>
                <c:pt idx="34">
                  <c:v>6.6631326959908028</c:v>
                </c:pt>
                <c:pt idx="35">
                  <c:v>8.3673001018416198</c:v>
                </c:pt>
                <c:pt idx="36">
                  <c:v>10.449467942376494</c:v>
                </c:pt>
                <c:pt idx="37">
                  <c:v>10.424481305217746</c:v>
                </c:pt>
                <c:pt idx="38">
                  <c:v>9.5602222955073248</c:v>
                </c:pt>
                <c:pt idx="39">
                  <c:v>8.4471998195957028</c:v>
                </c:pt>
                <c:pt idx="40">
                  <c:v>10.445840912706426</c:v>
                </c:pt>
                <c:pt idx="41">
                  <c:v>7.2196420401307524</c:v>
                </c:pt>
                <c:pt idx="42">
                  <c:v>10.258255679654631</c:v>
                </c:pt>
                <c:pt idx="43">
                  <c:v>8.4314174143948311</c:v>
                </c:pt>
                <c:pt idx="44">
                  <c:v>6.2614916843210882</c:v>
                </c:pt>
                <c:pt idx="45">
                  <c:v>7.7882115578470756</c:v>
                </c:pt>
                <c:pt idx="46">
                  <c:v>7.0535857271936768</c:v>
                </c:pt>
                <c:pt idx="47">
                  <c:v>8.241703159729818</c:v>
                </c:pt>
                <c:pt idx="48">
                  <c:v>9.8415589559139622</c:v>
                </c:pt>
                <c:pt idx="49">
                  <c:v>10.484081746856743</c:v>
                </c:pt>
                <c:pt idx="50">
                  <c:v>7.9204465051426114</c:v>
                </c:pt>
                <c:pt idx="51">
                  <c:v>8.2190566610605984</c:v>
                </c:pt>
                <c:pt idx="52">
                  <c:v>9.3015512520295704</c:v>
                </c:pt>
                <c:pt idx="53">
                  <c:v>10.705780575356806</c:v>
                </c:pt>
                <c:pt idx="54">
                  <c:v>10.177894397787879</c:v>
                </c:pt>
                <c:pt idx="55">
                  <c:v>10.320650638390102</c:v>
                </c:pt>
                <c:pt idx="56">
                  <c:v>8.9462446093305434</c:v>
                </c:pt>
                <c:pt idx="57">
                  <c:v>10.423233273676679</c:v>
                </c:pt>
                <c:pt idx="58">
                  <c:v>8.5283309358266948</c:v>
                </c:pt>
                <c:pt idx="59">
                  <c:v>9.2931177984337499</c:v>
                </c:pt>
                <c:pt idx="60">
                  <c:v>7.3408355541232746</c:v>
                </c:pt>
                <c:pt idx="62">
                  <c:v>9.760886583937106</c:v>
                </c:pt>
                <c:pt idx="63">
                  <c:v>7.3152183897529754</c:v>
                </c:pt>
                <c:pt idx="64">
                  <c:v>9.7886377108571789</c:v>
                </c:pt>
                <c:pt idx="65">
                  <c:v>11.283323603594948</c:v>
                </c:pt>
                <c:pt idx="66">
                  <c:v>9.1479329118475654</c:v>
                </c:pt>
                <c:pt idx="67">
                  <c:v>6.8946700394334766</c:v>
                </c:pt>
                <c:pt idx="68">
                  <c:v>6.6411821697405875</c:v>
                </c:pt>
                <c:pt idx="69">
                  <c:v>9.5117774096603007</c:v>
                </c:pt>
                <c:pt idx="70">
                  <c:v>6.9874902470009745</c:v>
                </c:pt>
                <c:pt idx="71">
                  <c:v>10.046721720621951</c:v>
                </c:pt>
                <c:pt idx="72">
                  <c:v>7.5637196684143664</c:v>
                </c:pt>
                <c:pt idx="73">
                  <c:v>9.3322039597330235</c:v>
                </c:pt>
                <c:pt idx="74">
                  <c:v>9.5542137240776999</c:v>
                </c:pt>
                <c:pt idx="75">
                  <c:v>7.8808043446749005</c:v>
                </c:pt>
                <c:pt idx="76">
                  <c:v>8.0820932781784247</c:v>
                </c:pt>
                <c:pt idx="77">
                  <c:v>9.4323632956216894</c:v>
                </c:pt>
                <c:pt idx="78">
                  <c:v>8.3206915710484548</c:v>
                </c:pt>
                <c:pt idx="79">
                  <c:v>6.6858609470683446</c:v>
                </c:pt>
                <c:pt idx="80">
                  <c:v>8.723394022000118</c:v>
                </c:pt>
                <c:pt idx="81">
                  <c:v>6.9574973708769345</c:v>
                </c:pt>
                <c:pt idx="82">
                  <c:v>10.563439828238558</c:v>
                </c:pt>
                <c:pt idx="83">
                  <c:v>10.215959793795118</c:v>
                </c:pt>
                <c:pt idx="84">
                  <c:v>7.8516611778892704</c:v>
                </c:pt>
                <c:pt idx="85">
                  <c:v>6.4488893941468834</c:v>
                </c:pt>
                <c:pt idx="86">
                  <c:v>7.5903469456025734</c:v>
                </c:pt>
                <c:pt idx="87">
                  <c:v>10.886165096405472</c:v>
                </c:pt>
                <c:pt idx="89">
                  <c:v>7.8224447294893045</c:v>
                </c:pt>
                <c:pt idx="90">
                  <c:v>9.3405788488999146</c:v>
                </c:pt>
                <c:pt idx="91">
                  <c:v>8.3968318347451536</c:v>
                </c:pt>
                <c:pt idx="92">
                  <c:v>8.9448111041654919</c:v>
                </c:pt>
                <c:pt idx="93">
                  <c:v>8.1223712434064979</c:v>
                </c:pt>
                <c:pt idx="94">
                  <c:v>9.6858910876510329</c:v>
                </c:pt>
                <c:pt idx="95">
                  <c:v>10.032979547768882</c:v>
                </c:pt>
                <c:pt idx="96">
                  <c:v>9.42294862137501</c:v>
                </c:pt>
                <c:pt idx="97">
                  <c:v>9.5949222691679221</c:v>
                </c:pt>
                <c:pt idx="98">
                  <c:v>6.8297937375124294</c:v>
                </c:pt>
                <c:pt idx="99">
                  <c:v>7.4599147662411047</c:v>
                </c:pt>
                <c:pt idx="100">
                  <c:v>9.2348378435765639</c:v>
                </c:pt>
                <c:pt idx="101">
                  <c:v>6.5957805139613095</c:v>
                </c:pt>
                <c:pt idx="102">
                  <c:v>10.825660947568474</c:v>
                </c:pt>
                <c:pt idx="103">
                  <c:v>10.194401895568575</c:v>
                </c:pt>
                <c:pt idx="104">
                  <c:v>9.1868670157905399</c:v>
                </c:pt>
                <c:pt idx="105">
                  <c:v>10.359645774959874</c:v>
                </c:pt>
                <c:pt idx="106">
                  <c:v>8.3532614997338719</c:v>
                </c:pt>
                <c:pt idx="107">
                  <c:v>10.510858956074669</c:v>
                </c:pt>
                <c:pt idx="108">
                  <c:v>10.612950897581024</c:v>
                </c:pt>
                <c:pt idx="109">
                  <c:v>8.3607732721449768</c:v>
                </c:pt>
                <c:pt idx="110">
                  <c:v>7.0766538154439971</c:v>
                </c:pt>
                <c:pt idx="111">
                  <c:v>8.908424139496578</c:v>
                </c:pt>
                <c:pt idx="112">
                  <c:v>6.7129562006770245</c:v>
                </c:pt>
                <c:pt idx="113">
                  <c:v>8.9253214169438859</c:v>
                </c:pt>
                <c:pt idx="114">
                  <c:v>9.4812068514994028</c:v>
                </c:pt>
                <c:pt idx="115">
                  <c:v>6.9800759405617629</c:v>
                </c:pt>
                <c:pt idx="116">
                  <c:v>8.8440478989425024</c:v>
                </c:pt>
                <c:pt idx="117">
                  <c:v>10.466810745259869</c:v>
                </c:pt>
                <c:pt idx="118">
                  <c:v>10.728583624225353</c:v>
                </c:pt>
                <c:pt idx="119">
                  <c:v>9.3483616698734</c:v>
                </c:pt>
                <c:pt idx="120">
                  <c:v>9.4055781540366841</c:v>
                </c:pt>
                <c:pt idx="121">
                  <c:v>7.8632667240095824</c:v>
                </c:pt>
                <c:pt idx="122">
                  <c:v>7.1569563646156356</c:v>
                </c:pt>
              </c:numCache>
            </c:numRef>
          </c:yVal>
        </c:ser>
        <c:axId val="64084608"/>
        <c:axId val="67371776"/>
      </c:scatterChart>
      <c:valAx>
        <c:axId val="64084608"/>
        <c:scaling>
          <c:orientation val="minMax"/>
          <c:min val="2"/>
        </c:scaling>
        <c:axPos val="b"/>
        <c:title>
          <c:tx>
            <c:rich>
              <a:bodyPr/>
              <a:lstStyle/>
              <a:p>
                <a:pPr>
                  <a:defRPr lang="en-GB"/>
                </a:pPr>
                <a:r>
                  <a:rPr lang="en-US"/>
                  <a:t>ESCRs</a:t>
                </a:r>
                <a:r>
                  <a:rPr lang="en-US" baseline="0"/>
                  <a:t> measured by the size of governemnet (inverted scale)</a:t>
                </a:r>
                <a:endParaRPr lang="en-US"/>
              </a:p>
            </c:rich>
          </c:tx>
          <c:layout/>
        </c:title>
        <c:numFmt formatCode="0" sourceLinked="0"/>
        <c:majorTickMark val="none"/>
        <c:tickLblPos val="nextTo"/>
        <c:txPr>
          <a:bodyPr/>
          <a:lstStyle/>
          <a:p>
            <a:pPr>
              <a:defRPr lang="en-GB"/>
            </a:pPr>
            <a:endParaRPr lang="en-US"/>
          </a:p>
        </c:txPr>
        <c:crossAx val="67371776"/>
        <c:crosses val="autoZero"/>
        <c:crossBetween val="midCat"/>
      </c:valAx>
      <c:valAx>
        <c:axId val="67371776"/>
        <c:scaling>
          <c:orientation val="minMax"/>
          <c:min val="4"/>
        </c:scaling>
        <c:axPos val="l"/>
        <c:majorGridlines/>
        <c:title>
          <c:tx>
            <c:rich>
              <a:bodyPr/>
              <a:lstStyle/>
              <a:p>
                <a:pPr>
                  <a:defRPr lang="en-GB"/>
                </a:pPr>
                <a:r>
                  <a:rPr lang="en-US" baseline="0"/>
                  <a:t> ln</a:t>
                </a:r>
                <a:r>
                  <a:rPr lang="en-US"/>
                  <a:t> GDP per capita (PPP)</a:t>
                </a:r>
              </a:p>
            </c:rich>
          </c:tx>
          <c:layout/>
        </c:title>
        <c:numFmt formatCode="General" sourceLinked="1"/>
        <c:majorTickMark val="none"/>
        <c:tickLblPos val="nextTo"/>
        <c:txPr>
          <a:bodyPr/>
          <a:lstStyle/>
          <a:p>
            <a:pPr>
              <a:defRPr lang="en-GB"/>
            </a:pPr>
            <a:endParaRPr lang="en-US"/>
          </a:p>
        </c:txPr>
        <c:crossAx val="64084608"/>
        <c:crosses val="autoZero"/>
        <c:crossBetween val="midCat"/>
      </c:valAx>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scatterChart>
        <c:scatterStyle val="lineMarker"/>
        <c:ser>
          <c:idx val="0"/>
          <c:order val="0"/>
          <c:tx>
            <c:strRef>
              <c:f>'EFW_GDP per capita PPP 2007'!$P$1</c:f>
              <c:strCache>
                <c:ptCount val="1"/>
                <c:pt idx="0">
                  <c:v>LN GDP</c:v>
                </c:pt>
              </c:strCache>
            </c:strRef>
          </c:tx>
          <c:spPr>
            <a:ln w="28575">
              <a:noFill/>
            </a:ln>
          </c:spPr>
          <c:trendline>
            <c:trendlineType val="poly"/>
            <c:order val="2"/>
          </c:trendline>
          <c:xVal>
            <c:numRef>
              <c:f>'EFW_GDP per capita PPP 2007'!$O$2:$O$131</c:f>
              <c:numCache>
                <c:formatCode>General</c:formatCode>
                <c:ptCount val="130"/>
                <c:pt idx="0">
                  <c:v>4.04</c:v>
                </c:pt>
                <c:pt idx="1">
                  <c:v>4.33</c:v>
                </c:pt>
                <c:pt idx="2">
                  <c:v>4.4400000000000004</c:v>
                </c:pt>
                <c:pt idx="3">
                  <c:v>4.79</c:v>
                </c:pt>
                <c:pt idx="4">
                  <c:v>4.84</c:v>
                </c:pt>
                <c:pt idx="5">
                  <c:v>5</c:v>
                </c:pt>
                <c:pt idx="6">
                  <c:v>5.09</c:v>
                </c:pt>
                <c:pt idx="7">
                  <c:v>5.1099999999999985</c:v>
                </c:pt>
                <c:pt idx="8">
                  <c:v>5.34</c:v>
                </c:pt>
                <c:pt idx="9">
                  <c:v>5.54</c:v>
                </c:pt>
                <c:pt idx="10">
                  <c:v>5.58</c:v>
                </c:pt>
                <c:pt idx="11">
                  <c:v>5.68</c:v>
                </c:pt>
                <c:pt idx="12">
                  <c:v>5.71</c:v>
                </c:pt>
                <c:pt idx="13">
                  <c:v>5.72</c:v>
                </c:pt>
                <c:pt idx="14">
                  <c:v>5.74</c:v>
                </c:pt>
                <c:pt idx="15">
                  <c:v>5.76</c:v>
                </c:pt>
                <c:pt idx="16">
                  <c:v>5.79</c:v>
                </c:pt>
                <c:pt idx="17">
                  <c:v>5.8</c:v>
                </c:pt>
                <c:pt idx="18">
                  <c:v>5.81</c:v>
                </c:pt>
                <c:pt idx="19">
                  <c:v>5.83</c:v>
                </c:pt>
                <c:pt idx="20">
                  <c:v>5.87</c:v>
                </c:pt>
                <c:pt idx="21">
                  <c:v>5.89</c:v>
                </c:pt>
                <c:pt idx="22">
                  <c:v>5.9</c:v>
                </c:pt>
                <c:pt idx="23">
                  <c:v>5.9300000000000024</c:v>
                </c:pt>
                <c:pt idx="24">
                  <c:v>5.9300000000000024</c:v>
                </c:pt>
                <c:pt idx="25">
                  <c:v>5.9700000000000024</c:v>
                </c:pt>
                <c:pt idx="26">
                  <c:v>5.98</c:v>
                </c:pt>
                <c:pt idx="27">
                  <c:v>5.99</c:v>
                </c:pt>
                <c:pt idx="28">
                  <c:v>6</c:v>
                </c:pt>
                <c:pt idx="29">
                  <c:v>6.01</c:v>
                </c:pt>
                <c:pt idx="30">
                  <c:v>6.05</c:v>
                </c:pt>
                <c:pt idx="31">
                  <c:v>6.1</c:v>
                </c:pt>
                <c:pt idx="32">
                  <c:v>6.1</c:v>
                </c:pt>
                <c:pt idx="33">
                  <c:v>6.1</c:v>
                </c:pt>
                <c:pt idx="34">
                  <c:v>6.1599999999999975</c:v>
                </c:pt>
                <c:pt idx="35">
                  <c:v>6.18</c:v>
                </c:pt>
                <c:pt idx="36">
                  <c:v>6.2</c:v>
                </c:pt>
                <c:pt idx="37">
                  <c:v>6.22</c:v>
                </c:pt>
                <c:pt idx="38">
                  <c:v>6.2700000000000014</c:v>
                </c:pt>
                <c:pt idx="39">
                  <c:v>6.28</c:v>
                </c:pt>
                <c:pt idx="40">
                  <c:v>6.29</c:v>
                </c:pt>
                <c:pt idx="41">
                  <c:v>6.31</c:v>
                </c:pt>
                <c:pt idx="42">
                  <c:v>6.3199999999999985</c:v>
                </c:pt>
                <c:pt idx="43">
                  <c:v>6.33</c:v>
                </c:pt>
                <c:pt idx="44">
                  <c:v>6.34</c:v>
                </c:pt>
                <c:pt idx="45">
                  <c:v>6.35</c:v>
                </c:pt>
                <c:pt idx="46">
                  <c:v>6.3599999999999985</c:v>
                </c:pt>
                <c:pt idx="47">
                  <c:v>6.38</c:v>
                </c:pt>
                <c:pt idx="48">
                  <c:v>6.39</c:v>
                </c:pt>
                <c:pt idx="49">
                  <c:v>6.4</c:v>
                </c:pt>
                <c:pt idx="50">
                  <c:v>6.42</c:v>
                </c:pt>
                <c:pt idx="51">
                  <c:v>6.44</c:v>
                </c:pt>
                <c:pt idx="52">
                  <c:v>6.45</c:v>
                </c:pt>
                <c:pt idx="53">
                  <c:v>6.46</c:v>
                </c:pt>
                <c:pt idx="54">
                  <c:v>6.4700000000000024</c:v>
                </c:pt>
                <c:pt idx="55">
                  <c:v>6.5</c:v>
                </c:pt>
                <c:pt idx="56">
                  <c:v>6.54</c:v>
                </c:pt>
                <c:pt idx="57">
                  <c:v>6.58</c:v>
                </c:pt>
                <c:pt idx="58">
                  <c:v>6.64</c:v>
                </c:pt>
                <c:pt idx="59">
                  <c:v>6.68</c:v>
                </c:pt>
                <c:pt idx="60">
                  <c:v>6.6899999999999995</c:v>
                </c:pt>
                <c:pt idx="61">
                  <c:v>6.71</c:v>
                </c:pt>
                <c:pt idx="62">
                  <c:v>6.74</c:v>
                </c:pt>
                <c:pt idx="63">
                  <c:v>6.78</c:v>
                </c:pt>
                <c:pt idx="64">
                  <c:v>6.79</c:v>
                </c:pt>
                <c:pt idx="65">
                  <c:v>6.8</c:v>
                </c:pt>
                <c:pt idx="66">
                  <c:v>6.8</c:v>
                </c:pt>
                <c:pt idx="67">
                  <c:v>6.83</c:v>
                </c:pt>
                <c:pt idx="68">
                  <c:v>6.83</c:v>
                </c:pt>
                <c:pt idx="69">
                  <c:v>6.85</c:v>
                </c:pt>
                <c:pt idx="70">
                  <c:v>6.87</c:v>
                </c:pt>
                <c:pt idx="71">
                  <c:v>6.88</c:v>
                </c:pt>
                <c:pt idx="72">
                  <c:v>6.9</c:v>
                </c:pt>
                <c:pt idx="73">
                  <c:v>6.9</c:v>
                </c:pt>
                <c:pt idx="74">
                  <c:v>6.91</c:v>
                </c:pt>
                <c:pt idx="75">
                  <c:v>6.95</c:v>
                </c:pt>
                <c:pt idx="76">
                  <c:v>6.95</c:v>
                </c:pt>
                <c:pt idx="77">
                  <c:v>6.96</c:v>
                </c:pt>
                <c:pt idx="78">
                  <c:v>7.04</c:v>
                </c:pt>
                <c:pt idx="79">
                  <c:v>7.06</c:v>
                </c:pt>
                <c:pt idx="80">
                  <c:v>7.06</c:v>
                </c:pt>
                <c:pt idx="81">
                  <c:v>7.07</c:v>
                </c:pt>
                <c:pt idx="82">
                  <c:v>7.09</c:v>
                </c:pt>
                <c:pt idx="83">
                  <c:v>7.09</c:v>
                </c:pt>
                <c:pt idx="84">
                  <c:v>7.1099999999999985</c:v>
                </c:pt>
                <c:pt idx="85">
                  <c:v>7.1199999999999966</c:v>
                </c:pt>
                <c:pt idx="86">
                  <c:v>7.1199999999999966</c:v>
                </c:pt>
                <c:pt idx="87">
                  <c:v>7.13</c:v>
                </c:pt>
                <c:pt idx="88">
                  <c:v>7.17</c:v>
                </c:pt>
                <c:pt idx="89">
                  <c:v>7.18</c:v>
                </c:pt>
                <c:pt idx="90">
                  <c:v>7.1899999999999995</c:v>
                </c:pt>
                <c:pt idx="91">
                  <c:v>7.1899999999999995</c:v>
                </c:pt>
                <c:pt idx="92">
                  <c:v>7.22</c:v>
                </c:pt>
                <c:pt idx="93">
                  <c:v>7.25</c:v>
                </c:pt>
                <c:pt idx="94">
                  <c:v>7.25</c:v>
                </c:pt>
                <c:pt idx="95">
                  <c:v>7.26</c:v>
                </c:pt>
                <c:pt idx="96">
                  <c:v>7.28</c:v>
                </c:pt>
                <c:pt idx="97">
                  <c:v>7.3199999999999985</c:v>
                </c:pt>
                <c:pt idx="98">
                  <c:v>7.33</c:v>
                </c:pt>
                <c:pt idx="99">
                  <c:v>7.3599999999999985</c:v>
                </c:pt>
                <c:pt idx="100">
                  <c:v>7.38</c:v>
                </c:pt>
                <c:pt idx="101">
                  <c:v>7.4</c:v>
                </c:pt>
                <c:pt idx="102">
                  <c:v>7.4300000000000024</c:v>
                </c:pt>
                <c:pt idx="103">
                  <c:v>7.45</c:v>
                </c:pt>
                <c:pt idx="104">
                  <c:v>7.46</c:v>
                </c:pt>
                <c:pt idx="105">
                  <c:v>7.48</c:v>
                </c:pt>
                <c:pt idx="106">
                  <c:v>7.48</c:v>
                </c:pt>
                <c:pt idx="107">
                  <c:v>7.5</c:v>
                </c:pt>
                <c:pt idx="108">
                  <c:v>7.52</c:v>
                </c:pt>
                <c:pt idx="109">
                  <c:v>7.53</c:v>
                </c:pt>
                <c:pt idx="110">
                  <c:v>7.53</c:v>
                </c:pt>
                <c:pt idx="111">
                  <c:v>7.54</c:v>
                </c:pt>
                <c:pt idx="112">
                  <c:v>7.56</c:v>
                </c:pt>
                <c:pt idx="113">
                  <c:v>7.56</c:v>
                </c:pt>
                <c:pt idx="114">
                  <c:v>7.6199999999999966</c:v>
                </c:pt>
                <c:pt idx="115">
                  <c:v>7.6199999999999966</c:v>
                </c:pt>
                <c:pt idx="116">
                  <c:v>7.6499999999999995</c:v>
                </c:pt>
                <c:pt idx="117">
                  <c:v>7.6499999999999995</c:v>
                </c:pt>
                <c:pt idx="118">
                  <c:v>7.67</c:v>
                </c:pt>
                <c:pt idx="119">
                  <c:v>7.74</c:v>
                </c:pt>
                <c:pt idx="120">
                  <c:v>7.81</c:v>
                </c:pt>
                <c:pt idx="121">
                  <c:v>7.89</c:v>
                </c:pt>
                <c:pt idx="122">
                  <c:v>7.89</c:v>
                </c:pt>
                <c:pt idx="123">
                  <c:v>7.91</c:v>
                </c:pt>
                <c:pt idx="124">
                  <c:v>7.98</c:v>
                </c:pt>
                <c:pt idx="125">
                  <c:v>8.06</c:v>
                </c:pt>
                <c:pt idx="126">
                  <c:v>8.1399999999999988</c:v>
                </c:pt>
                <c:pt idx="127">
                  <c:v>8.19</c:v>
                </c:pt>
                <c:pt idx="128">
                  <c:v>8.3000000000000007</c:v>
                </c:pt>
                <c:pt idx="129">
                  <c:v>8.66</c:v>
                </c:pt>
              </c:numCache>
            </c:numRef>
          </c:xVal>
          <c:yVal>
            <c:numRef>
              <c:f>'EFW_GDP per capita PPP 2007'!$P$2:$P$131</c:f>
              <c:numCache>
                <c:formatCode>General</c:formatCode>
                <c:ptCount val="130"/>
                <c:pt idx="0">
                  <c:v>8.5492730848796459</c:v>
                </c:pt>
                <c:pt idx="1">
                  <c:v>9.4055781540366841</c:v>
                </c:pt>
                <c:pt idx="2">
                  <c:v>8.2225536383969597</c:v>
                </c:pt>
                <c:pt idx="3">
                  <c:v>6.5694814204142959</c:v>
                </c:pt>
                <c:pt idx="4">
                  <c:v>6.2614916843210784</c:v>
                </c:pt>
                <c:pt idx="5">
                  <c:v>5.7203117766073746</c:v>
                </c:pt>
                <c:pt idx="6">
                  <c:v>7.2930176797727775</c:v>
                </c:pt>
                <c:pt idx="7">
                  <c:v>6.4488893941468834</c:v>
                </c:pt>
                <c:pt idx="8">
                  <c:v>8.9551900245269813</c:v>
                </c:pt>
                <c:pt idx="9">
                  <c:v>5.9107966440405324</c:v>
                </c:pt>
                <c:pt idx="10">
                  <c:v>6.9574973708769345</c:v>
                </c:pt>
                <c:pt idx="11">
                  <c:v>8.8440478989425024</c:v>
                </c:pt>
                <c:pt idx="12">
                  <c:v>6.6631326959908028</c:v>
                </c:pt>
                <c:pt idx="13">
                  <c:v>7.4599147662411047</c:v>
                </c:pt>
                <c:pt idx="14">
                  <c:v>6.6858609470683446</c:v>
                </c:pt>
                <c:pt idx="15">
                  <c:v>8.3607732721449768</c:v>
                </c:pt>
                <c:pt idx="16">
                  <c:v>7.6629378504614678</c:v>
                </c:pt>
                <c:pt idx="17">
                  <c:v>9.5602222955073248</c:v>
                </c:pt>
                <c:pt idx="18">
                  <c:v>9.058004710672483</c:v>
                </c:pt>
                <c:pt idx="19">
                  <c:v>8.9142228207032996</c:v>
                </c:pt>
                <c:pt idx="20">
                  <c:v>7.0210839642891401</c:v>
                </c:pt>
                <c:pt idx="21">
                  <c:v>7.2520539518528144</c:v>
                </c:pt>
                <c:pt idx="22">
                  <c:v>6.7129562006770342</c:v>
                </c:pt>
                <c:pt idx="23">
                  <c:v>6.6411821697405875</c:v>
                </c:pt>
                <c:pt idx="24">
                  <c:v>7.1284959456800365</c:v>
                </c:pt>
                <c:pt idx="25">
                  <c:v>6.5957805139613095</c:v>
                </c:pt>
                <c:pt idx="26">
                  <c:v>7.7882115578470756</c:v>
                </c:pt>
                <c:pt idx="27">
                  <c:v>9.3015512520295704</c:v>
                </c:pt>
                <c:pt idx="28">
                  <c:v>9.1782303180579508</c:v>
                </c:pt>
                <c:pt idx="29">
                  <c:v>7.8224447294893045</c:v>
                </c:pt>
                <c:pt idx="30">
                  <c:v>7.5637196684143664</c:v>
                </c:pt>
                <c:pt idx="31">
                  <c:v>8.3532614997338719</c:v>
                </c:pt>
                <c:pt idx="32">
                  <c:v>8.9557061535706861</c:v>
                </c:pt>
                <c:pt idx="33">
                  <c:v>9.4908467606788687</c:v>
                </c:pt>
                <c:pt idx="34">
                  <c:v>8.3206915710484548</c:v>
                </c:pt>
                <c:pt idx="35">
                  <c:v>8.2975435293562843</c:v>
                </c:pt>
                <c:pt idx="36">
                  <c:v>6.8297937375124294</c:v>
                </c:pt>
                <c:pt idx="37">
                  <c:v>7.8632667240095824</c:v>
                </c:pt>
                <c:pt idx="38">
                  <c:v>8.9523465432263478</c:v>
                </c:pt>
                <c:pt idx="39">
                  <c:v>6.9874902470009745</c:v>
                </c:pt>
                <c:pt idx="40">
                  <c:v>6.8946700394334766</c:v>
                </c:pt>
                <c:pt idx="41">
                  <c:v>7.5903469456025734</c:v>
                </c:pt>
                <c:pt idx="42">
                  <c:v>7.0766538154439882</c:v>
                </c:pt>
                <c:pt idx="43">
                  <c:v>9.815093401773531</c:v>
                </c:pt>
                <c:pt idx="44">
                  <c:v>7.8808043446749005</c:v>
                </c:pt>
                <c:pt idx="45">
                  <c:v>8.2190566610605984</c:v>
                </c:pt>
                <c:pt idx="46">
                  <c:v>7.3152183897529754</c:v>
                </c:pt>
                <c:pt idx="47">
                  <c:v>8.3968318347451323</c:v>
                </c:pt>
                <c:pt idx="48">
                  <c:v>8.9253214169438859</c:v>
                </c:pt>
                <c:pt idx="49">
                  <c:v>9.1479329118475654</c:v>
                </c:pt>
                <c:pt idx="50">
                  <c:v>9.4812068514994028</c:v>
                </c:pt>
                <c:pt idx="51">
                  <c:v>7.0535857271936768</c:v>
                </c:pt>
                <c:pt idx="52">
                  <c:v>7.9204465051426114</c:v>
                </c:pt>
                <c:pt idx="53">
                  <c:v>8.9658454947509547</c:v>
                </c:pt>
                <c:pt idx="54">
                  <c:v>9.2348378435765639</c:v>
                </c:pt>
                <c:pt idx="55">
                  <c:v>9.5949222691679221</c:v>
                </c:pt>
                <c:pt idx="56">
                  <c:v>8.5910011185609569</c:v>
                </c:pt>
                <c:pt idx="57">
                  <c:v>9.4323632956216894</c:v>
                </c:pt>
                <c:pt idx="58">
                  <c:v>8.3673001018416198</c:v>
                </c:pt>
                <c:pt idx="59">
                  <c:v>8.5255581077478677</c:v>
                </c:pt>
                <c:pt idx="60">
                  <c:v>10.177894397787879</c:v>
                </c:pt>
                <c:pt idx="61">
                  <c:v>7.6420444028732577</c:v>
                </c:pt>
                <c:pt idx="62">
                  <c:v>9.3256314163109248</c:v>
                </c:pt>
                <c:pt idx="63">
                  <c:v>9.6858910876510329</c:v>
                </c:pt>
                <c:pt idx="64">
                  <c:v>9.42294862137501</c:v>
                </c:pt>
                <c:pt idx="65">
                  <c:v>7.2196420401307524</c:v>
                </c:pt>
                <c:pt idx="66">
                  <c:v>7.6038979685218795</c:v>
                </c:pt>
                <c:pt idx="67">
                  <c:v>8.1223712434064979</c:v>
                </c:pt>
                <c:pt idx="68">
                  <c:v>8.723394022000118</c:v>
                </c:pt>
                <c:pt idx="69">
                  <c:v>9.5542137240776999</c:v>
                </c:pt>
                <c:pt idx="70">
                  <c:v>8.8149245997210208</c:v>
                </c:pt>
                <c:pt idx="71">
                  <c:v>9.5117774096603007</c:v>
                </c:pt>
                <c:pt idx="72">
                  <c:v>6.9800759405617629</c:v>
                </c:pt>
                <c:pt idx="73">
                  <c:v>10.194401895568575</c:v>
                </c:pt>
                <c:pt idx="74">
                  <c:v>8.0820932781784247</c:v>
                </c:pt>
                <c:pt idx="75">
                  <c:v>9.3483616698734355</c:v>
                </c:pt>
                <c:pt idx="76">
                  <c:v>10.320650638390102</c:v>
                </c:pt>
                <c:pt idx="77">
                  <c:v>7.8516611778892704</c:v>
                </c:pt>
                <c:pt idx="78">
                  <c:v>8.908424139496578</c:v>
                </c:pt>
                <c:pt idx="79">
                  <c:v>8.8750074860484247</c:v>
                </c:pt>
                <c:pt idx="80">
                  <c:v>9.1868670157905399</c:v>
                </c:pt>
                <c:pt idx="81">
                  <c:v>10.06505352811752</c:v>
                </c:pt>
                <c:pt idx="82">
                  <c:v>7.3408355541232746</c:v>
                </c:pt>
                <c:pt idx="83">
                  <c:v>10.085850775128726</c:v>
                </c:pt>
                <c:pt idx="84">
                  <c:v>10.258255679654631</c:v>
                </c:pt>
                <c:pt idx="85">
                  <c:v>9.2931177984337499</c:v>
                </c:pt>
                <c:pt idx="86">
                  <c:v>9.5034576469179068</c:v>
                </c:pt>
                <c:pt idx="87">
                  <c:v>7.1569563646156356</c:v>
                </c:pt>
                <c:pt idx="88">
                  <c:v>8.6253298500208153</c:v>
                </c:pt>
                <c:pt idx="89">
                  <c:v>10.461244470986552</c:v>
                </c:pt>
                <c:pt idx="90">
                  <c:v>8.9462446093305434</c:v>
                </c:pt>
                <c:pt idx="91">
                  <c:v>10.032979547768882</c:v>
                </c:pt>
                <c:pt idx="92">
                  <c:v>9.760886583937106</c:v>
                </c:pt>
                <c:pt idx="93">
                  <c:v>8.4314174143948311</c:v>
                </c:pt>
                <c:pt idx="94">
                  <c:v>8.4471998195957028</c:v>
                </c:pt>
                <c:pt idx="95">
                  <c:v>8.9448111041654919</c:v>
                </c:pt>
                <c:pt idx="96">
                  <c:v>10.510858956074669</c:v>
                </c:pt>
                <c:pt idx="97">
                  <c:v>10.359645774959874</c:v>
                </c:pt>
                <c:pt idx="98">
                  <c:v>9.8415589559139622</c:v>
                </c:pt>
                <c:pt idx="99">
                  <c:v>10.118155285369294</c:v>
                </c:pt>
                <c:pt idx="100">
                  <c:v>9.7886377108571789</c:v>
                </c:pt>
                <c:pt idx="101">
                  <c:v>8.5283309358266948</c:v>
                </c:pt>
                <c:pt idx="102">
                  <c:v>10.424481305217746</c:v>
                </c:pt>
                <c:pt idx="103">
                  <c:v>10.197387752301138</c:v>
                </c:pt>
                <c:pt idx="104">
                  <c:v>10.423233273676679</c:v>
                </c:pt>
                <c:pt idx="105">
                  <c:v>8.241703159729818</c:v>
                </c:pt>
                <c:pt idx="106">
                  <c:v>8.7817089858360919</c:v>
                </c:pt>
                <c:pt idx="107">
                  <c:v>10.445840912706426</c:v>
                </c:pt>
                <c:pt idx="108">
                  <c:v>9.9072803507748191</c:v>
                </c:pt>
                <c:pt idx="109">
                  <c:v>10.484081746856743</c:v>
                </c:pt>
                <c:pt idx="110">
                  <c:v>10.886165096405472</c:v>
                </c:pt>
                <c:pt idx="111">
                  <c:v>10.046721720621969</c:v>
                </c:pt>
                <c:pt idx="112">
                  <c:v>9.2911827598202841</c:v>
                </c:pt>
                <c:pt idx="113">
                  <c:v>10.563439828238531</c:v>
                </c:pt>
                <c:pt idx="114">
                  <c:v>9.3322039597330235</c:v>
                </c:pt>
                <c:pt idx="115">
                  <c:v>10.449467942376494</c:v>
                </c:pt>
                <c:pt idx="116">
                  <c:v>9.3405788488999146</c:v>
                </c:pt>
                <c:pt idx="117">
                  <c:v>11.283323603594948</c:v>
                </c:pt>
                <c:pt idx="118">
                  <c:v>10.528623522479498</c:v>
                </c:pt>
                <c:pt idx="119">
                  <c:v>10.494878824141685</c:v>
                </c:pt>
                <c:pt idx="120">
                  <c:v>9.9213765853718439</c:v>
                </c:pt>
                <c:pt idx="121">
                  <c:v>10.460900916916374</c:v>
                </c:pt>
                <c:pt idx="122">
                  <c:v>10.466810745259869</c:v>
                </c:pt>
                <c:pt idx="123">
                  <c:v>10.486038311754054</c:v>
                </c:pt>
                <c:pt idx="124">
                  <c:v>10.705780575356806</c:v>
                </c:pt>
                <c:pt idx="125">
                  <c:v>10.728583624225353</c:v>
                </c:pt>
                <c:pt idx="126">
                  <c:v>9.536617962187325</c:v>
                </c:pt>
                <c:pt idx="127">
                  <c:v>10.612950897581024</c:v>
                </c:pt>
                <c:pt idx="128">
                  <c:v>10.215959793795118</c:v>
                </c:pt>
                <c:pt idx="129">
                  <c:v>10.825660947568474</c:v>
                </c:pt>
              </c:numCache>
            </c:numRef>
          </c:yVal>
        </c:ser>
        <c:axId val="67391488"/>
        <c:axId val="67393408"/>
      </c:scatterChart>
      <c:valAx>
        <c:axId val="67391488"/>
        <c:scaling>
          <c:orientation val="minMax"/>
          <c:min val="4"/>
        </c:scaling>
        <c:axPos val="b"/>
        <c:title>
          <c:tx>
            <c:rich>
              <a:bodyPr/>
              <a:lstStyle/>
              <a:p>
                <a:pPr>
                  <a:defRPr/>
                </a:pPr>
                <a:r>
                  <a:rPr lang="en-US"/>
                  <a:t>Economic</a:t>
                </a:r>
                <a:r>
                  <a:rPr lang="en-US" baseline="0"/>
                  <a:t> Freedom</a:t>
                </a:r>
                <a:endParaRPr lang="en-US"/>
              </a:p>
            </c:rich>
          </c:tx>
          <c:layout/>
        </c:title>
        <c:numFmt formatCode="General" sourceLinked="1"/>
        <c:majorTickMark val="none"/>
        <c:tickLblPos val="nextTo"/>
        <c:crossAx val="67393408"/>
        <c:crosses val="autoZero"/>
        <c:crossBetween val="midCat"/>
      </c:valAx>
      <c:valAx>
        <c:axId val="67393408"/>
        <c:scaling>
          <c:orientation val="minMax"/>
          <c:min val="4"/>
        </c:scaling>
        <c:axPos val="l"/>
        <c:majorGridlines/>
        <c:title>
          <c:tx>
            <c:rich>
              <a:bodyPr/>
              <a:lstStyle/>
              <a:p>
                <a:pPr>
                  <a:defRPr/>
                </a:pPr>
                <a:r>
                  <a:rPr lang="en-US"/>
                  <a:t>ln GDP per capita (PPP)</a:t>
                </a:r>
              </a:p>
            </c:rich>
          </c:tx>
          <c:layout/>
        </c:title>
        <c:numFmt formatCode="General" sourceLinked="1"/>
        <c:majorTickMark val="none"/>
        <c:tickLblPos val="nextTo"/>
        <c:crossAx val="67391488"/>
        <c:crosses val="autoZero"/>
        <c:crossBetween val="midCat"/>
      </c:valAx>
    </c:plotArea>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style val="1"/>
  <c:chart>
    <c:autoTitleDeleted val="1"/>
    <c:plotArea>
      <c:layout>
        <c:manualLayout>
          <c:layoutTarget val="inner"/>
          <c:xMode val="edge"/>
          <c:yMode val="edge"/>
          <c:x val="9.248429173626023E-2"/>
          <c:y val="3.3862946274955799E-2"/>
          <c:w val="0.75701249149411931"/>
          <c:h val="0.80405351751713094"/>
        </c:manualLayout>
      </c:layout>
      <c:scatterChart>
        <c:scatterStyle val="lineMarker"/>
        <c:ser>
          <c:idx val="1"/>
          <c:order val="1"/>
          <c:spPr>
            <a:ln w="28575">
              <a:noFill/>
            </a:ln>
          </c:spPr>
          <c:marker>
            <c:symbol val="none"/>
          </c:marker>
          <c:xVal>
            <c:numRef>
              <c:f>'EFW_G GDP2007'!$M$2:$M$125</c:f>
            </c:numRef>
          </c:xVal>
          <c:yVal>
            <c:numRef>
              <c:f>'EFW_G GDP2007'!$N$2:$N$125</c:f>
            </c:numRef>
          </c:yVal>
        </c:ser>
        <c:ser>
          <c:idx val="0"/>
          <c:order val="0"/>
          <c:tx>
            <c:strRef>
              <c:f>'EFW_G GDP2007'!$N$1</c:f>
              <c:strCache>
                <c:ptCount val="1"/>
                <c:pt idx="0">
                  <c:v>LN GDP PPP</c:v>
                </c:pt>
              </c:strCache>
            </c:strRef>
          </c:tx>
          <c:spPr>
            <a:ln w="28575">
              <a:noFill/>
            </a:ln>
          </c:spPr>
          <c:marker>
            <c:symbol val="none"/>
          </c:marker>
          <c:xVal>
            <c:numRef>
              <c:f>'EFW_G GDP2007'!$M$2:$M$125</c:f>
              <c:numCache>
                <c:formatCode>0.0</c:formatCode>
                <c:ptCount val="124"/>
                <c:pt idx="0">
                  <c:v>8.7928608695066366</c:v>
                </c:pt>
                <c:pt idx="1">
                  <c:v>4.7637355605197955</c:v>
                </c:pt>
                <c:pt idx="3">
                  <c:v>7.4313916080650824</c:v>
                </c:pt>
                <c:pt idx="4">
                  <c:v>8.1014943840681024</c:v>
                </c:pt>
                <c:pt idx="5">
                  <c:v>6.8517719147395084</c:v>
                </c:pt>
                <c:pt idx="6">
                  <c:v>5.5576217125320406</c:v>
                </c:pt>
                <c:pt idx="7">
                  <c:v>5.0365042474755333</c:v>
                </c:pt>
                <c:pt idx="8">
                  <c:v>8.2078120858200929</c:v>
                </c:pt>
                <c:pt idx="9">
                  <c:v>6.4042185621601408</c:v>
                </c:pt>
                <c:pt idx="10">
                  <c:v>8.112175003046195</c:v>
                </c:pt>
                <c:pt idx="11">
                  <c:v>6.7484832852046059</c:v>
                </c:pt>
                <c:pt idx="12">
                  <c:v>4.3147445183005635</c:v>
                </c:pt>
                <c:pt idx="13">
                  <c:v>6.6565750043711764</c:v>
                </c:pt>
                <c:pt idx="14">
                  <c:v>7.2241193816184781</c:v>
                </c:pt>
                <c:pt idx="15">
                  <c:v>6.312045191977429</c:v>
                </c:pt>
                <c:pt idx="16">
                  <c:v>5.0472392639705559</c:v>
                </c:pt>
                <c:pt idx="17">
                  <c:v>6.0132776907471834</c:v>
                </c:pt>
                <c:pt idx="18">
                  <c:v>4.7093532641636946</c:v>
                </c:pt>
                <c:pt idx="19">
                  <c:v>6.0948655581403655</c:v>
                </c:pt>
                <c:pt idx="20">
                  <c:v>4.3136783825456124</c:v>
                </c:pt>
                <c:pt idx="21">
                  <c:v>7.1197017606358859</c:v>
                </c:pt>
                <c:pt idx="22">
                  <c:v>6.6306946787228815</c:v>
                </c:pt>
                <c:pt idx="23">
                  <c:v>6.8370936503454756</c:v>
                </c:pt>
                <c:pt idx="24">
                  <c:v>7.9468163171034725</c:v>
                </c:pt>
                <c:pt idx="25">
                  <c:v>4.5038423884842027</c:v>
                </c:pt>
                <c:pt idx="26">
                  <c:v>4.6911334250393324</c:v>
                </c:pt>
                <c:pt idx="27">
                  <c:v>7.8040955583380791</c:v>
                </c:pt>
                <c:pt idx="28">
                  <c:v>4.3410456573680651</c:v>
                </c:pt>
                <c:pt idx="29">
                  <c:v>4.4175563576962036</c:v>
                </c:pt>
                <c:pt idx="30">
                  <c:v>8.0335460910533705</c:v>
                </c:pt>
                <c:pt idx="31">
                  <c:v>7.1769129576591375</c:v>
                </c:pt>
                <c:pt idx="32">
                  <c:v>9.1531379179960748</c:v>
                </c:pt>
                <c:pt idx="33">
                  <c:v>7.0883056212569056</c:v>
                </c:pt>
                <c:pt idx="34">
                  <c:v>5.7781268392908407</c:v>
                </c:pt>
                <c:pt idx="35">
                  <c:v>7.4920513360474734</c:v>
                </c:pt>
                <c:pt idx="36">
                  <c:v>5.0972869470371656</c:v>
                </c:pt>
                <c:pt idx="37">
                  <c:v>5.4809226110273324</c:v>
                </c:pt>
                <c:pt idx="38">
                  <c:v>6.1932614034475124</c:v>
                </c:pt>
                <c:pt idx="39">
                  <c:v>7.2491136186040324</c:v>
                </c:pt>
                <c:pt idx="40">
                  <c:v>5.6463508050680851</c:v>
                </c:pt>
                <c:pt idx="41">
                  <c:v>6.5503902671369962</c:v>
                </c:pt>
                <c:pt idx="42">
                  <c:v>6.8757725234485632</c:v>
                </c:pt>
                <c:pt idx="43">
                  <c:v>8.1569341327858247</c:v>
                </c:pt>
                <c:pt idx="44">
                  <c:v>3.1259539948136177</c:v>
                </c:pt>
                <c:pt idx="45">
                  <c:v>3.3998915080382677</c:v>
                </c:pt>
                <c:pt idx="46">
                  <c:v>8.463023605219373</c:v>
                </c:pt>
                <c:pt idx="47">
                  <c:v>8.7102524241584689</c:v>
                </c:pt>
                <c:pt idx="48">
                  <c:v>5.7687286729491909</c:v>
                </c:pt>
                <c:pt idx="49">
                  <c:v>6.8837185907728804</c:v>
                </c:pt>
                <c:pt idx="50">
                  <c:v>6.9797704694829514</c:v>
                </c:pt>
                <c:pt idx="51">
                  <c:v>7.1449482577819765</c:v>
                </c:pt>
                <c:pt idx="52">
                  <c:v>6.3930997478899885</c:v>
                </c:pt>
                <c:pt idx="53">
                  <c:v>6.6048783330142955</c:v>
                </c:pt>
                <c:pt idx="54">
                  <c:v>4.5011450710603764</c:v>
                </c:pt>
                <c:pt idx="55">
                  <c:v>5.7686047906712812</c:v>
                </c:pt>
                <c:pt idx="56">
                  <c:v>8.7867312778648703</c:v>
                </c:pt>
                <c:pt idx="57">
                  <c:v>6.2329713777521558</c:v>
                </c:pt>
                <c:pt idx="58">
                  <c:v>6.0766324998292873</c:v>
                </c:pt>
                <c:pt idx="59">
                  <c:v>7.0078967863277635</c:v>
                </c:pt>
                <c:pt idx="60">
                  <c:v>7.819553240794094</c:v>
                </c:pt>
                <c:pt idx="61">
                  <c:v>6.48034646229004</c:v>
                </c:pt>
                <c:pt idx="62">
                  <c:v>5.3965893576026875</c:v>
                </c:pt>
                <c:pt idx="63">
                  <c:v>6.2797287377539819</c:v>
                </c:pt>
                <c:pt idx="64">
                  <c:v>6.9619748183718695</c:v>
                </c:pt>
                <c:pt idx="65">
                  <c:v>4.9189388675995431</c:v>
                </c:pt>
                <c:pt idx="66">
                  <c:v>5.3774236723169855</c:v>
                </c:pt>
                <c:pt idx="67">
                  <c:v>8.2062373355798712</c:v>
                </c:pt>
                <c:pt idx="68">
                  <c:v>5.3687818971303898</c:v>
                </c:pt>
                <c:pt idx="69">
                  <c:v>5.9902941413291497</c:v>
                </c:pt>
                <c:pt idx="70">
                  <c:v>7.3073638957419034</c:v>
                </c:pt>
                <c:pt idx="71">
                  <c:v>5.8983884564537341</c:v>
                </c:pt>
                <c:pt idx="72">
                  <c:v>6.2458053341694786</c:v>
                </c:pt>
                <c:pt idx="73">
                  <c:v>7.9018407282788594</c:v>
                </c:pt>
                <c:pt idx="74">
                  <c:v>7.4273694081192394</c:v>
                </c:pt>
                <c:pt idx="75">
                  <c:v>5.9186236782019233</c:v>
                </c:pt>
                <c:pt idx="76">
                  <c:v>6.3468498588088025</c:v>
                </c:pt>
                <c:pt idx="77">
                  <c:v>5.4619872844438424</c:v>
                </c:pt>
                <c:pt idx="78">
                  <c:v>6.7858366382763808</c:v>
                </c:pt>
                <c:pt idx="79">
                  <c:v>4.5662497118572594</c:v>
                </c:pt>
                <c:pt idx="80">
                  <c:v>5.6478051358025949</c:v>
                </c:pt>
                <c:pt idx="81">
                  <c:v>6.3553202356062055</c:v>
                </c:pt>
                <c:pt idx="82">
                  <c:v>4.1147760180239255</c:v>
                </c:pt>
                <c:pt idx="83">
                  <c:v>6.6982222436964856</c:v>
                </c:pt>
                <c:pt idx="84">
                  <c:v>7.4990290493858334</c:v>
                </c:pt>
                <c:pt idx="85">
                  <c:v>5.3389086912522936</c:v>
                </c:pt>
                <c:pt idx="86">
                  <c:v>6.3095292334591484</c:v>
                </c:pt>
                <c:pt idx="87">
                  <c:v>5.8206164642953944</c:v>
                </c:pt>
                <c:pt idx="88">
                  <c:v>5.4123235056497734</c:v>
                </c:pt>
                <c:pt idx="89">
                  <c:v>7.1415039048610334</c:v>
                </c:pt>
                <c:pt idx="90">
                  <c:v>8.2753636761517519</c:v>
                </c:pt>
                <c:pt idx="91">
                  <c:v>7.4362401924269843</c:v>
                </c:pt>
                <c:pt idx="92">
                  <c:v>7.8463421325154314</c:v>
                </c:pt>
                <c:pt idx="93">
                  <c:v>7.9538861070538953</c:v>
                </c:pt>
                <c:pt idx="94">
                  <c:v>5.5027611207979721</c:v>
                </c:pt>
                <c:pt idx="95">
                  <c:v>5.7053902809407724</c:v>
                </c:pt>
                <c:pt idx="96">
                  <c:v>4.9158655107317175</c:v>
                </c:pt>
                <c:pt idx="97">
                  <c:v>6.6550796292334455</c:v>
                </c:pt>
                <c:pt idx="98">
                  <c:v>6.6681463628127045</c:v>
                </c:pt>
                <c:pt idx="99">
                  <c:v>6.0301629176040521</c:v>
                </c:pt>
                <c:pt idx="100">
                  <c:v>6.7824147421011398</c:v>
                </c:pt>
                <c:pt idx="101">
                  <c:v>7.9995304475360358</c:v>
                </c:pt>
                <c:pt idx="102">
                  <c:v>7.9643050393327695</c:v>
                </c:pt>
                <c:pt idx="103">
                  <c:v>5.2060018469890466</c:v>
                </c:pt>
                <c:pt idx="104">
                  <c:v>7.1954257783523978</c:v>
                </c:pt>
                <c:pt idx="105">
                  <c:v>6.3417276189365115</c:v>
                </c:pt>
                <c:pt idx="106">
                  <c:v>6.8320396158501904</c:v>
                </c:pt>
                <c:pt idx="107">
                  <c:v>3.6552967048166582</c:v>
                </c:pt>
                <c:pt idx="108">
                  <c:v>7.9304160349257105</c:v>
                </c:pt>
                <c:pt idx="109">
                  <c:v>5.8140523421383845</c:v>
                </c:pt>
                <c:pt idx="110">
                  <c:v>5.6823973136536834</c:v>
                </c:pt>
                <c:pt idx="111">
                  <c:v>7.1476073513045293</c:v>
                </c:pt>
                <c:pt idx="112">
                  <c:v>9.4236952106918377</c:v>
                </c:pt>
                <c:pt idx="113">
                  <c:v>5.2827478583788263</c:v>
                </c:pt>
                <c:pt idx="114">
                  <c:v>7.9238716211975397</c:v>
                </c:pt>
                <c:pt idx="115">
                  <c:v>7.0924783305381096</c:v>
                </c:pt>
                <c:pt idx="116">
                  <c:v>5.9985134566247815</c:v>
                </c:pt>
                <c:pt idx="117">
                  <c:v>6.6664818093344627</c:v>
                </c:pt>
                <c:pt idx="118">
                  <c:v>7.1659998349547855</c:v>
                </c:pt>
                <c:pt idx="119">
                  <c:v>7.4066167238689538</c:v>
                </c:pt>
                <c:pt idx="120">
                  <c:v>4.5575649509330445</c:v>
                </c:pt>
                <c:pt idx="121">
                  <c:v>5.9163155730539687</c:v>
                </c:pt>
                <c:pt idx="122">
                  <c:v>7.7170739284060765</c:v>
                </c:pt>
                <c:pt idx="123">
                  <c:v>4.1866485013624004</c:v>
                </c:pt>
              </c:numCache>
            </c:numRef>
          </c:xVal>
          <c:yVal>
            <c:numRef>
              <c:f>'EFW_G GDP2007'!$N$2:$N$125</c:f>
              <c:numCache>
                <c:formatCode>General</c:formatCode>
                <c:ptCount val="124"/>
                <c:pt idx="0">
                  <c:v>8.8750074860484247</c:v>
                </c:pt>
                <c:pt idx="1">
                  <c:v>8.9551900245269387</c:v>
                </c:pt>
                <c:pt idx="2">
                  <c:v>8.5492730848796459</c:v>
                </c:pt>
                <c:pt idx="3">
                  <c:v>9.4908467606788687</c:v>
                </c:pt>
                <c:pt idx="4">
                  <c:v>8.6253298500208153</c:v>
                </c:pt>
                <c:pt idx="5">
                  <c:v>10.460900916916374</c:v>
                </c:pt>
                <c:pt idx="6">
                  <c:v>10.528623522479498</c:v>
                </c:pt>
                <c:pt idx="7">
                  <c:v>8.9658454947509547</c:v>
                </c:pt>
                <c:pt idx="10">
                  <c:v>7.1284959456800365</c:v>
                </c:pt>
                <c:pt idx="12">
                  <c:v>10.461244470986552</c:v>
                </c:pt>
                <c:pt idx="13">
                  <c:v>8.8149245997210208</c:v>
                </c:pt>
                <c:pt idx="14">
                  <c:v>7.2520539518528144</c:v>
                </c:pt>
                <c:pt idx="15">
                  <c:v>8.2975435293562843</c:v>
                </c:pt>
                <c:pt idx="16">
                  <c:v>9.5034576469179068</c:v>
                </c:pt>
                <c:pt idx="17">
                  <c:v>9.1782303180579508</c:v>
                </c:pt>
                <c:pt idx="18">
                  <c:v>9.3256314163109248</c:v>
                </c:pt>
                <c:pt idx="19">
                  <c:v>7.0210839642891401</c:v>
                </c:pt>
                <c:pt idx="20">
                  <c:v>5.9107966440405324</c:v>
                </c:pt>
                <c:pt idx="21">
                  <c:v>7.6629378504614998</c:v>
                </c:pt>
                <c:pt idx="22">
                  <c:v>10.486038311754054</c:v>
                </c:pt>
                <c:pt idx="23">
                  <c:v>7.2930176797727775</c:v>
                </c:pt>
                <c:pt idx="24">
                  <c:v>9.536617962187325</c:v>
                </c:pt>
                <c:pt idx="25">
                  <c:v>8.5910011185609569</c:v>
                </c:pt>
                <c:pt idx="26">
                  <c:v>9.058004710672483</c:v>
                </c:pt>
                <c:pt idx="27">
                  <c:v>9.2911827598202841</c:v>
                </c:pt>
                <c:pt idx="28">
                  <c:v>9.815093401773531</c:v>
                </c:pt>
                <c:pt idx="29">
                  <c:v>10.494878824141685</c:v>
                </c:pt>
                <c:pt idx="30">
                  <c:v>8.9142228207032996</c:v>
                </c:pt>
                <c:pt idx="31">
                  <c:v>8.5255581077478677</c:v>
                </c:pt>
                <c:pt idx="32">
                  <c:v>8.7817089858361292</c:v>
                </c:pt>
                <c:pt idx="33">
                  <c:v>9.9213765853718439</c:v>
                </c:pt>
                <c:pt idx="34">
                  <c:v>6.6631326959908028</c:v>
                </c:pt>
                <c:pt idx="35">
                  <c:v>8.3673001018416198</c:v>
                </c:pt>
                <c:pt idx="36">
                  <c:v>10.449467942376494</c:v>
                </c:pt>
                <c:pt idx="37">
                  <c:v>10.424481305217746</c:v>
                </c:pt>
                <c:pt idx="38">
                  <c:v>9.5602222955073248</c:v>
                </c:pt>
                <c:pt idx="39">
                  <c:v>8.4471998195957028</c:v>
                </c:pt>
                <c:pt idx="40">
                  <c:v>10.445840912706426</c:v>
                </c:pt>
                <c:pt idx="41">
                  <c:v>7.2196420401307524</c:v>
                </c:pt>
                <c:pt idx="42">
                  <c:v>10.258255679654631</c:v>
                </c:pt>
                <c:pt idx="43">
                  <c:v>8.4314174143948311</c:v>
                </c:pt>
                <c:pt idx="44">
                  <c:v>6.2614916843210597</c:v>
                </c:pt>
                <c:pt idx="45">
                  <c:v>7.7882115578470756</c:v>
                </c:pt>
                <c:pt idx="46">
                  <c:v>7.0535857271936768</c:v>
                </c:pt>
                <c:pt idx="47">
                  <c:v>8.241703159729818</c:v>
                </c:pt>
                <c:pt idx="48">
                  <c:v>9.8415589559139622</c:v>
                </c:pt>
                <c:pt idx="49">
                  <c:v>10.484081746856743</c:v>
                </c:pt>
                <c:pt idx="50">
                  <c:v>7.9204465051426114</c:v>
                </c:pt>
                <c:pt idx="51">
                  <c:v>8.2190566610605984</c:v>
                </c:pt>
                <c:pt idx="52">
                  <c:v>9.3015512520295704</c:v>
                </c:pt>
                <c:pt idx="53">
                  <c:v>10.705780575356806</c:v>
                </c:pt>
                <c:pt idx="54">
                  <c:v>10.177894397787879</c:v>
                </c:pt>
                <c:pt idx="55">
                  <c:v>10.320650638390102</c:v>
                </c:pt>
                <c:pt idx="56">
                  <c:v>8.9462446093305434</c:v>
                </c:pt>
                <c:pt idx="57">
                  <c:v>10.423233273676679</c:v>
                </c:pt>
                <c:pt idx="58">
                  <c:v>8.5283309358266948</c:v>
                </c:pt>
                <c:pt idx="59">
                  <c:v>9.2931177984337499</c:v>
                </c:pt>
                <c:pt idx="60">
                  <c:v>7.3408355541232746</c:v>
                </c:pt>
                <c:pt idx="62">
                  <c:v>9.760886583937106</c:v>
                </c:pt>
                <c:pt idx="63">
                  <c:v>7.3152183897529754</c:v>
                </c:pt>
                <c:pt idx="64">
                  <c:v>9.7886377108571789</c:v>
                </c:pt>
                <c:pt idx="65">
                  <c:v>11.283323603594948</c:v>
                </c:pt>
                <c:pt idx="66">
                  <c:v>9.1479329118475654</c:v>
                </c:pt>
                <c:pt idx="67">
                  <c:v>6.8946700394334766</c:v>
                </c:pt>
                <c:pt idx="68">
                  <c:v>6.6411821697405875</c:v>
                </c:pt>
                <c:pt idx="69">
                  <c:v>9.5117774096603007</c:v>
                </c:pt>
                <c:pt idx="70">
                  <c:v>6.9874902470009745</c:v>
                </c:pt>
                <c:pt idx="71">
                  <c:v>10.046721720621996</c:v>
                </c:pt>
                <c:pt idx="72">
                  <c:v>7.5637196684143664</c:v>
                </c:pt>
                <c:pt idx="73">
                  <c:v>9.3322039597330235</c:v>
                </c:pt>
                <c:pt idx="74">
                  <c:v>9.5542137240776999</c:v>
                </c:pt>
                <c:pt idx="75">
                  <c:v>7.8808043446749005</c:v>
                </c:pt>
                <c:pt idx="76">
                  <c:v>8.0820932781784212</c:v>
                </c:pt>
                <c:pt idx="77">
                  <c:v>9.4323632956216894</c:v>
                </c:pt>
                <c:pt idx="78">
                  <c:v>8.3206915710484548</c:v>
                </c:pt>
                <c:pt idx="79">
                  <c:v>6.6858609470683446</c:v>
                </c:pt>
                <c:pt idx="80">
                  <c:v>8.723394022000118</c:v>
                </c:pt>
                <c:pt idx="81">
                  <c:v>6.9574973708769345</c:v>
                </c:pt>
                <c:pt idx="82">
                  <c:v>10.563439828238495</c:v>
                </c:pt>
                <c:pt idx="83">
                  <c:v>10.215959793795118</c:v>
                </c:pt>
                <c:pt idx="84">
                  <c:v>7.8516611778892704</c:v>
                </c:pt>
                <c:pt idx="85">
                  <c:v>6.4488893941468772</c:v>
                </c:pt>
                <c:pt idx="86">
                  <c:v>7.5903469456025734</c:v>
                </c:pt>
                <c:pt idx="87">
                  <c:v>10.886165096405472</c:v>
                </c:pt>
                <c:pt idx="89">
                  <c:v>7.8224447294893045</c:v>
                </c:pt>
                <c:pt idx="90">
                  <c:v>9.3405788488999146</c:v>
                </c:pt>
                <c:pt idx="91">
                  <c:v>8.3968318347451021</c:v>
                </c:pt>
                <c:pt idx="92">
                  <c:v>8.9448111041654919</c:v>
                </c:pt>
                <c:pt idx="93">
                  <c:v>8.1223712434065138</c:v>
                </c:pt>
                <c:pt idx="94">
                  <c:v>9.6858910876510329</c:v>
                </c:pt>
                <c:pt idx="95">
                  <c:v>10.032979547768882</c:v>
                </c:pt>
                <c:pt idx="96">
                  <c:v>9.42294862137501</c:v>
                </c:pt>
                <c:pt idx="97">
                  <c:v>9.5949222691679221</c:v>
                </c:pt>
                <c:pt idx="98">
                  <c:v>6.8297937375124294</c:v>
                </c:pt>
                <c:pt idx="99">
                  <c:v>7.4599147662411047</c:v>
                </c:pt>
                <c:pt idx="100">
                  <c:v>9.2348378435765639</c:v>
                </c:pt>
                <c:pt idx="101">
                  <c:v>6.5957805139613095</c:v>
                </c:pt>
                <c:pt idx="102">
                  <c:v>10.825660947568474</c:v>
                </c:pt>
                <c:pt idx="103">
                  <c:v>10.194401895568575</c:v>
                </c:pt>
                <c:pt idx="104">
                  <c:v>9.1868670157905399</c:v>
                </c:pt>
                <c:pt idx="105">
                  <c:v>10.359645774959851</c:v>
                </c:pt>
                <c:pt idx="106">
                  <c:v>8.3532614997338719</c:v>
                </c:pt>
                <c:pt idx="107">
                  <c:v>10.510858956074669</c:v>
                </c:pt>
                <c:pt idx="108">
                  <c:v>10.612950897581024</c:v>
                </c:pt>
                <c:pt idx="109">
                  <c:v>8.3607732721449768</c:v>
                </c:pt>
                <c:pt idx="110">
                  <c:v>7.0766538154439722</c:v>
                </c:pt>
                <c:pt idx="111">
                  <c:v>8.908424139496578</c:v>
                </c:pt>
                <c:pt idx="112">
                  <c:v>6.7129562006770485</c:v>
                </c:pt>
                <c:pt idx="113">
                  <c:v>8.9253214169438859</c:v>
                </c:pt>
                <c:pt idx="114">
                  <c:v>9.4812068514994028</c:v>
                </c:pt>
                <c:pt idx="115">
                  <c:v>6.9800759405617629</c:v>
                </c:pt>
                <c:pt idx="116">
                  <c:v>8.8440478989425024</c:v>
                </c:pt>
                <c:pt idx="117">
                  <c:v>10.466810745259869</c:v>
                </c:pt>
                <c:pt idx="118">
                  <c:v>10.728583624225353</c:v>
                </c:pt>
                <c:pt idx="119">
                  <c:v>9.348361669873487</c:v>
                </c:pt>
                <c:pt idx="120">
                  <c:v>9.4055781540366841</c:v>
                </c:pt>
                <c:pt idx="121">
                  <c:v>7.8632667240095824</c:v>
                </c:pt>
                <c:pt idx="122">
                  <c:v>7.1569563646156356</c:v>
                </c:pt>
              </c:numCache>
            </c:numRef>
          </c:yVal>
        </c:ser>
        <c:axId val="67452928"/>
        <c:axId val="67454848"/>
      </c:scatterChart>
      <c:valAx>
        <c:axId val="67452928"/>
        <c:scaling>
          <c:orientation val="minMax"/>
          <c:min val="2"/>
        </c:scaling>
        <c:axPos val="b"/>
        <c:title>
          <c:tx>
            <c:rich>
              <a:bodyPr/>
              <a:lstStyle/>
              <a:p>
                <a:pPr>
                  <a:defRPr/>
                </a:pPr>
                <a:r>
                  <a:rPr lang="en-US" dirty="0" smtClean="0"/>
                  <a:t>Economic Freedom and Civil and Political Rights</a:t>
                </a:r>
                <a:endParaRPr lang="en-US" dirty="0"/>
              </a:p>
            </c:rich>
          </c:tx>
          <c:layout/>
        </c:title>
        <c:numFmt formatCode="0.0" sourceLinked="1"/>
        <c:majorTickMark val="none"/>
        <c:tickLblPos val="nextTo"/>
        <c:crossAx val="67454848"/>
        <c:crosses val="autoZero"/>
        <c:crossBetween val="midCat"/>
      </c:valAx>
      <c:valAx>
        <c:axId val="67454848"/>
        <c:scaling>
          <c:orientation val="minMax"/>
          <c:min val="4"/>
        </c:scaling>
        <c:axPos val="l"/>
        <c:title>
          <c:tx>
            <c:rich>
              <a:bodyPr/>
              <a:lstStyle/>
              <a:p>
                <a:pPr>
                  <a:defRPr/>
                </a:pPr>
                <a:r>
                  <a:rPr lang="en-US" b="1" dirty="0" smtClean="0"/>
                  <a:t>Economic and Social Goals</a:t>
                </a:r>
                <a:endParaRPr lang="en-US" b="1" dirty="0"/>
              </a:p>
            </c:rich>
          </c:tx>
          <c:layout>
            <c:manualLayout>
              <c:xMode val="edge"/>
              <c:yMode val="edge"/>
              <c:x val="0"/>
              <c:y val="0.15877111054119641"/>
            </c:manualLayout>
          </c:layout>
        </c:title>
        <c:numFmt formatCode="General" sourceLinked="1"/>
        <c:majorTickMark val="none"/>
        <c:tickLblPos val="nextTo"/>
        <c:crossAx val="67452928"/>
        <c:crosses val="autoZero"/>
        <c:crossBetween val="midCat"/>
      </c:valAx>
    </c:plotArea>
    <c:plotVisOnly val="1"/>
  </c:chart>
  <c:txPr>
    <a:bodyPr/>
    <a:lstStyle/>
    <a:p>
      <a:pPr>
        <a:defRPr sz="1800"/>
      </a:pPr>
      <a:endParaRPr lang="en-US"/>
    </a:p>
  </c:txPr>
  <c:externalData r:id="rId1"/>
  <c:userShapes r:id="rId2"/>
</c:chartSpace>
</file>

<file path=ppt/drawings/drawing1.xml><?xml version="1.0" encoding="utf-8"?>
<c:userShapes xmlns:c="http://schemas.openxmlformats.org/drawingml/2006/chart">
  <cdr:relSizeAnchor xmlns:cdr="http://schemas.openxmlformats.org/drawingml/2006/chartDrawing">
    <cdr:from>
      <cdr:x>0.23148</cdr:x>
      <cdr:y>0.13888</cdr:y>
    </cdr:from>
    <cdr:to>
      <cdr:x>0.62037</cdr:x>
      <cdr:y>0.69439</cdr:y>
    </cdr:to>
    <cdr:sp macro="" textlink="">
      <cdr:nvSpPr>
        <cdr:cNvPr id="7" name="Straight Arrow Connector 4"/>
        <cdr:cNvSpPr/>
      </cdr:nvSpPr>
      <cdr:spPr>
        <a:xfrm xmlns:a="http://schemas.openxmlformats.org/drawingml/2006/main" flipV="1">
          <a:off x="1905000" y="609599"/>
          <a:ext cx="3200400" cy="2438375"/>
        </a:xfrm>
        <a:prstGeom xmlns:a="http://schemas.openxmlformats.org/drawingml/2006/main" prst="straightConnector1">
          <a:avLst/>
        </a:prstGeom>
        <a:ln xmlns:a="http://schemas.openxmlformats.org/drawingml/2006/main">
          <a:solidFill>
            <a:srgbClr val="FF0000"/>
          </a:solidFill>
          <a:headEnd w="lg" len="lg"/>
          <a:tailEnd type="arrow"/>
        </a:ln>
      </cdr:spPr>
      <cdr:style>
        <a:lnRef xmlns:a="http://schemas.openxmlformats.org/drawingml/2006/main" idx="3">
          <a:schemeClr val="accent2"/>
        </a:lnRef>
        <a:fillRef xmlns:a="http://schemas.openxmlformats.org/drawingml/2006/main" idx="0">
          <a:schemeClr val="accent2"/>
        </a:fillRef>
        <a:effectRef xmlns:a="http://schemas.openxmlformats.org/drawingml/2006/main" idx="2">
          <a:schemeClr val="accent2"/>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dirty="0"/>
        </a:p>
      </cdr:txBody>
    </cdr:sp>
  </cdr:relSizeAnchor>
  <cdr:relSizeAnchor xmlns:cdr="http://schemas.openxmlformats.org/drawingml/2006/chartDrawing">
    <cdr:from>
      <cdr:x>0.24656</cdr:x>
      <cdr:y>0.45236</cdr:y>
    </cdr:from>
    <cdr:to>
      <cdr:x>0.69863</cdr:x>
      <cdr:y>0.70993</cdr:y>
    </cdr:to>
    <cdr:sp macro="" textlink="">
      <cdr:nvSpPr>
        <cdr:cNvPr id="8" name="Curved Up Arrow 5"/>
        <cdr:cNvSpPr/>
      </cdr:nvSpPr>
      <cdr:spPr>
        <a:xfrm xmlns:a="http://schemas.openxmlformats.org/drawingml/2006/main" rot="19411696">
          <a:off x="2029110" y="1985625"/>
          <a:ext cx="3720355" cy="1130588"/>
        </a:xfrm>
        <a:prstGeom xmlns:a="http://schemas.openxmlformats.org/drawingml/2006/main" prst="curvedUpArrow">
          <a:avLst/>
        </a:prstGeom>
        <a:solidFill xmlns:a="http://schemas.openxmlformats.org/drawingml/2006/main">
          <a:schemeClr val="bg2"/>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p xmlns:a="http://schemas.openxmlformats.org/drawingml/2006/main">
          <a:endParaRPr lang="en-US"/>
        </a:p>
      </cdr:txBody>
    </cdr:sp>
  </cdr:relSizeAnchor>
  <cdr:relSizeAnchor xmlns:cdr="http://schemas.openxmlformats.org/drawingml/2006/chartDrawing">
    <cdr:from>
      <cdr:x>0.25</cdr:x>
      <cdr:y>0.20832</cdr:y>
    </cdr:from>
    <cdr:to>
      <cdr:x>0.36111</cdr:x>
      <cdr:y>0.41664</cdr:y>
    </cdr:to>
    <cdr:sp macro="" textlink="">
      <cdr:nvSpPr>
        <cdr:cNvPr id="10" name="TextBox 9"/>
        <cdr:cNvSpPr txBox="1"/>
      </cdr:nvSpPr>
      <cdr:spPr>
        <a:xfrm xmlns:a="http://schemas.openxmlformats.org/drawingml/2006/main">
          <a:off x="2057400" y="914400"/>
          <a:ext cx="914400" cy="9144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0.2963</cdr:x>
      <cdr:y>0.32984</cdr:y>
    </cdr:from>
    <cdr:to>
      <cdr:x>0.40741</cdr:x>
      <cdr:y>0.53816</cdr:y>
    </cdr:to>
    <cdr:sp macro="" textlink="">
      <cdr:nvSpPr>
        <cdr:cNvPr id="11" name="TextBox 10"/>
        <cdr:cNvSpPr txBox="1"/>
      </cdr:nvSpPr>
      <cdr:spPr>
        <a:xfrm xmlns:a="http://schemas.openxmlformats.org/drawingml/2006/main">
          <a:off x="2438400" y="1447800"/>
          <a:ext cx="914400" cy="9144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0.22222</cdr:x>
      <cdr:y>0.22568</cdr:y>
    </cdr:from>
    <cdr:to>
      <cdr:x>0.66667</cdr:x>
      <cdr:y>0.69439</cdr:y>
    </cdr:to>
    <cdr:sp macro="" textlink="">
      <cdr:nvSpPr>
        <cdr:cNvPr id="7" name="Straight Arrow Connector 4"/>
        <cdr:cNvSpPr/>
      </cdr:nvSpPr>
      <cdr:spPr>
        <a:xfrm xmlns:a="http://schemas.openxmlformats.org/drawingml/2006/main" flipV="1">
          <a:off x="914400" y="990599"/>
          <a:ext cx="1828800" cy="2057375"/>
        </a:xfrm>
        <a:prstGeom xmlns:a="http://schemas.openxmlformats.org/drawingml/2006/main" prst="straightConnector1">
          <a:avLst/>
        </a:prstGeom>
        <a:ln xmlns:a="http://schemas.openxmlformats.org/drawingml/2006/main">
          <a:solidFill>
            <a:srgbClr val="FF0000"/>
          </a:solidFill>
          <a:headEnd w="lg" len="lg"/>
          <a:tailEnd type="arrow"/>
        </a:ln>
      </cdr:spPr>
      <cdr:style>
        <a:lnRef xmlns:a="http://schemas.openxmlformats.org/drawingml/2006/main" idx="3">
          <a:schemeClr val="accent2"/>
        </a:lnRef>
        <a:fillRef xmlns:a="http://schemas.openxmlformats.org/drawingml/2006/main" idx="0">
          <a:schemeClr val="accent2"/>
        </a:fillRef>
        <a:effectRef xmlns:a="http://schemas.openxmlformats.org/drawingml/2006/main" idx="2">
          <a:schemeClr val="accent2"/>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dirty="0"/>
        </a:p>
      </cdr:txBody>
    </cdr:sp>
  </cdr:relSizeAnchor>
  <cdr:relSizeAnchor xmlns:cdr="http://schemas.openxmlformats.org/drawingml/2006/chartDrawing">
    <cdr:from>
      <cdr:x>0.25</cdr:x>
      <cdr:y>0.20832</cdr:y>
    </cdr:from>
    <cdr:to>
      <cdr:x>0.36111</cdr:x>
      <cdr:y>0.41664</cdr:y>
    </cdr:to>
    <cdr:sp macro="" textlink="">
      <cdr:nvSpPr>
        <cdr:cNvPr id="10" name="TextBox 9"/>
        <cdr:cNvSpPr txBox="1"/>
      </cdr:nvSpPr>
      <cdr:spPr>
        <a:xfrm xmlns:a="http://schemas.openxmlformats.org/drawingml/2006/main">
          <a:off x="2057400" y="914400"/>
          <a:ext cx="914400" cy="9144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0.2963</cdr:x>
      <cdr:y>0.32984</cdr:y>
    </cdr:from>
    <cdr:to>
      <cdr:x>0.40741</cdr:x>
      <cdr:y>0.53816</cdr:y>
    </cdr:to>
    <cdr:sp macro="" textlink="">
      <cdr:nvSpPr>
        <cdr:cNvPr id="11" name="TextBox 10"/>
        <cdr:cNvSpPr txBox="1"/>
      </cdr:nvSpPr>
      <cdr:spPr>
        <a:xfrm xmlns:a="http://schemas.openxmlformats.org/drawingml/2006/main">
          <a:off x="2438400" y="1447800"/>
          <a:ext cx="914400" cy="9144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2541C1-37D9-49FE-A778-2AA832116DC6}" type="datetimeFigureOut">
              <a:rPr lang="en-US" smtClean="0"/>
              <a:pPr/>
              <a:t>4/8/2011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D64E08-9BB6-46B3-9F87-7684D64A258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22C7F8-7CDF-4232-A46E-56D326A86FFA}"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F05C35EF-97B7-4FB4-B1A2-EBFAD21DCF98}" type="datetimeFigureOut">
              <a:rPr lang="en-US" smtClean="0"/>
              <a:pPr/>
              <a:t>4/8/2011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F6D29F-04DF-44A0-8408-6A608172B255}"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5C35EF-97B7-4FB4-B1A2-EBFAD21DCF98}" type="datetimeFigureOut">
              <a:rPr lang="en-US" smtClean="0"/>
              <a:pPr/>
              <a:t>4/8/2011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F6D29F-04DF-44A0-8408-6A608172B25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5C35EF-97B7-4FB4-B1A2-EBFAD21DCF98}" type="datetimeFigureOut">
              <a:rPr lang="en-US" smtClean="0"/>
              <a:pPr/>
              <a:t>4/8/2011</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2FF6D29F-04DF-44A0-8408-6A608172B25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5C35EF-97B7-4FB4-B1A2-EBFAD21DCF98}" type="datetimeFigureOut">
              <a:rPr lang="en-US" smtClean="0"/>
              <a:pPr/>
              <a:t>4/8/2011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F6D29F-04DF-44A0-8408-6A608172B25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05C35EF-97B7-4FB4-B1A2-EBFAD21DCF98}" type="datetimeFigureOut">
              <a:rPr lang="en-US" smtClean="0"/>
              <a:pPr/>
              <a:t>4/8/2011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F6D29F-04DF-44A0-8408-6A608172B25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05C35EF-97B7-4FB4-B1A2-EBFAD21DCF98}" type="datetimeFigureOut">
              <a:rPr lang="en-US" smtClean="0"/>
              <a:pPr/>
              <a:t>4/8/2011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F6D29F-04DF-44A0-8408-6A608172B25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05C35EF-97B7-4FB4-B1A2-EBFAD21DCF98}" type="datetimeFigureOut">
              <a:rPr lang="en-US" smtClean="0"/>
              <a:pPr/>
              <a:t>4/8/2011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F6D29F-04DF-44A0-8408-6A608172B25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05C35EF-97B7-4FB4-B1A2-EBFAD21DCF98}" type="datetimeFigureOut">
              <a:rPr lang="en-US" smtClean="0"/>
              <a:pPr/>
              <a:t>4/8/2011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F6D29F-04DF-44A0-8408-6A608172B25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5C35EF-97B7-4FB4-B1A2-EBFAD21DCF98}" type="datetimeFigureOut">
              <a:rPr lang="en-US" smtClean="0"/>
              <a:pPr/>
              <a:t>4/8/2011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F6D29F-04DF-44A0-8408-6A608172B25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05C35EF-97B7-4FB4-B1A2-EBFAD21DCF98}" type="datetimeFigureOut">
              <a:rPr lang="en-US" smtClean="0"/>
              <a:pPr/>
              <a:t>4/8/2011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F6D29F-04DF-44A0-8408-6A608172B255}"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F05C35EF-97B7-4FB4-B1A2-EBFAD21DCF98}" type="datetimeFigureOut">
              <a:rPr lang="en-US" smtClean="0"/>
              <a:pPr/>
              <a:t>4/8/2011</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2FF6D29F-04DF-44A0-8408-6A608172B25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F05C35EF-97B7-4FB4-B1A2-EBFAD21DCF98}" type="datetimeFigureOut">
              <a:rPr lang="en-US" smtClean="0"/>
              <a:pPr/>
              <a:t>4/8/2011</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2FF6D29F-04DF-44A0-8408-6A608172B25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amazon.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33400"/>
            <a:ext cx="8077200" cy="1673352"/>
          </a:xfrm>
        </p:spPr>
        <p:txBody>
          <a:bodyPr>
            <a:normAutofit fontScale="90000"/>
          </a:bodyPr>
          <a:lstStyle/>
          <a:p>
            <a:r>
              <a:rPr lang="en-US" dirty="0" smtClean="0"/>
              <a:t>On The Relevance of Negative And Positive Rights in Development</a:t>
            </a:r>
            <a:br>
              <a:rPr lang="en-US" dirty="0" smtClean="0"/>
            </a:br>
            <a:r>
              <a:rPr lang="en-US" sz="3100" dirty="0" smtClean="0"/>
              <a:t>New Empirical Evidence (1975-2007)</a:t>
            </a: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a:xfrm>
            <a:off x="838200" y="4267200"/>
            <a:ext cx="8077200" cy="1499616"/>
          </a:xfrm>
        </p:spPr>
        <p:txBody>
          <a:bodyPr/>
          <a:lstStyle/>
          <a:p>
            <a:r>
              <a:rPr lang="en-US" dirty="0" smtClean="0"/>
              <a:t>Jean-Pierre </a:t>
            </a:r>
            <a:r>
              <a:rPr lang="en-US" dirty="0" err="1" smtClean="0"/>
              <a:t>Chauffour</a:t>
            </a:r>
            <a:endParaRPr lang="en-US" dirty="0" smtClean="0"/>
          </a:p>
          <a:p>
            <a:r>
              <a:rPr lang="en-US" dirty="0" smtClean="0"/>
              <a:t>Lead Economist, World Bank</a:t>
            </a:r>
          </a:p>
          <a:p>
            <a:endParaRPr lang="en-US" dirty="0" smtClean="0"/>
          </a:p>
          <a:p>
            <a:r>
              <a:rPr lang="en-US" dirty="0" smtClean="0"/>
              <a:t>GWU, April 8, 2011</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specification</a:t>
            </a:r>
            <a:endParaRPr lang="en-US" dirty="0"/>
          </a:p>
        </p:txBody>
      </p:sp>
      <p:sp>
        <p:nvSpPr>
          <p:cNvPr id="3" name="Content Placeholder 2"/>
          <p:cNvSpPr>
            <a:spLocks noGrp="1"/>
          </p:cNvSpPr>
          <p:nvPr>
            <p:ph idx="1"/>
          </p:nvPr>
        </p:nvSpPr>
        <p:spPr>
          <a:xfrm>
            <a:off x="457200" y="1775191"/>
            <a:ext cx="8229600" cy="5082809"/>
          </a:xfrm>
        </p:spPr>
        <p:txBody>
          <a:bodyPr>
            <a:normAutofit fontScale="70000" lnSpcReduction="20000"/>
          </a:bodyPr>
          <a:lstStyle/>
          <a:p>
            <a:endParaRPr lang="en-US" dirty="0" smtClean="0"/>
          </a:p>
          <a:p>
            <a:endParaRPr lang="en-US" dirty="0" smtClean="0"/>
          </a:p>
          <a:p>
            <a:pPr>
              <a:buNone/>
            </a:pPr>
            <a:r>
              <a:rPr lang="en-US" dirty="0" smtClean="0"/>
              <a:t> </a:t>
            </a:r>
          </a:p>
          <a:p>
            <a:r>
              <a:rPr lang="en-US" dirty="0" err="1" smtClean="0"/>
              <a:t>Dyi</a:t>
            </a:r>
            <a:r>
              <a:rPr lang="en-US" dirty="0" smtClean="0"/>
              <a:t> is the average growth of per capita GDP of country </a:t>
            </a:r>
            <a:r>
              <a:rPr lang="en-US" dirty="0" err="1" smtClean="0"/>
              <a:t>i</a:t>
            </a:r>
            <a:endParaRPr lang="en-US" dirty="0" smtClean="0"/>
          </a:p>
          <a:p>
            <a:r>
              <a:rPr lang="en-US" dirty="0" smtClean="0"/>
              <a:t>Y</a:t>
            </a:r>
            <a:r>
              <a:rPr lang="en-US" baseline="-25000" dirty="0" smtClean="0"/>
              <a:t>0</a:t>
            </a:r>
            <a:r>
              <a:rPr lang="en-US" dirty="0" smtClean="0"/>
              <a:t> is the initial level of GDP</a:t>
            </a:r>
          </a:p>
          <a:p>
            <a:r>
              <a:rPr lang="en-US" dirty="0" err="1" smtClean="0"/>
              <a:t>EFio</a:t>
            </a:r>
            <a:r>
              <a:rPr lang="en-US" dirty="0" smtClean="0"/>
              <a:t>, CPRi0, and SEi0 are the initial levels of the economic freedom index, civil and political rights index, and social entitlement index </a:t>
            </a:r>
          </a:p>
          <a:p>
            <a:r>
              <a:rPr lang="en-US" dirty="0" err="1" smtClean="0"/>
              <a:t>dEF</a:t>
            </a:r>
            <a:r>
              <a:rPr lang="en-US" dirty="0" smtClean="0"/>
              <a:t>, </a:t>
            </a:r>
            <a:r>
              <a:rPr lang="en-US" dirty="0" err="1" smtClean="0"/>
              <a:t>dCPR</a:t>
            </a:r>
            <a:r>
              <a:rPr lang="en-US" dirty="0" smtClean="0"/>
              <a:t>, and </a:t>
            </a:r>
            <a:r>
              <a:rPr lang="en-US" dirty="0" err="1" smtClean="0"/>
              <a:t>dSE</a:t>
            </a:r>
            <a:r>
              <a:rPr lang="en-US" dirty="0" smtClean="0"/>
              <a:t> are changes in the respective indexes over the period under investigation</a:t>
            </a:r>
          </a:p>
          <a:p>
            <a:r>
              <a:rPr lang="en-US" dirty="0" smtClean="0"/>
              <a:t>X</a:t>
            </a:r>
            <a:r>
              <a:rPr lang="en-US" baseline="-25000" dirty="0" smtClean="0"/>
              <a:t>i</a:t>
            </a:r>
            <a:r>
              <a:rPr lang="en-US" dirty="0" smtClean="0"/>
              <a:t> is a vector of control exogenous variables</a:t>
            </a:r>
          </a:p>
          <a:p>
            <a:pPr lvl="1"/>
            <a:r>
              <a:rPr lang="en-US" i="1" dirty="0" smtClean="0"/>
              <a:t>Tropics</a:t>
            </a:r>
            <a:r>
              <a:rPr lang="en-US" dirty="0" smtClean="0"/>
              <a:t> represents the extent of land located in the geographical tropics</a:t>
            </a:r>
          </a:p>
          <a:p>
            <a:pPr lvl="1"/>
            <a:r>
              <a:rPr lang="en-US" i="1" dirty="0" smtClean="0"/>
              <a:t>Remoteness</a:t>
            </a:r>
            <a:r>
              <a:rPr lang="en-US" dirty="0" smtClean="0"/>
              <a:t> measures the average distance to world markets</a:t>
            </a:r>
          </a:p>
          <a:p>
            <a:pPr lvl="1"/>
            <a:r>
              <a:rPr lang="en-US" i="1" dirty="0" smtClean="0"/>
              <a:t>Pop100K</a:t>
            </a:r>
            <a:r>
              <a:rPr lang="en-US" dirty="0" smtClean="0"/>
              <a:t> indicates the proportion of population living within 100 km of the coastline or ocean-navigable river</a:t>
            </a:r>
          </a:p>
          <a:p>
            <a:pPr lvl="1"/>
            <a:r>
              <a:rPr lang="en-US" i="1" dirty="0" smtClean="0"/>
              <a:t>Resources</a:t>
            </a:r>
            <a:r>
              <a:rPr lang="en-US" dirty="0" smtClean="0"/>
              <a:t> is a dummy variable for countries with subsoil assets</a:t>
            </a:r>
            <a:endParaRPr lang="en-US" dirty="0"/>
          </a:p>
        </p:txBody>
      </p:sp>
      <p:pic>
        <p:nvPicPr>
          <p:cNvPr id="4"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33400" y="1905000"/>
            <a:ext cx="8153400" cy="6096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a:t>
            </a:r>
            <a:endParaRPr lang="en-US" dirty="0"/>
          </a:p>
        </p:txBody>
      </p:sp>
      <p:sp>
        <p:nvSpPr>
          <p:cNvPr id="3" name="Content Placeholder 2"/>
          <p:cNvSpPr>
            <a:spLocks noGrp="1"/>
          </p:cNvSpPr>
          <p:nvPr>
            <p:ph idx="1"/>
          </p:nvPr>
        </p:nvSpPr>
        <p:spPr/>
        <p:txBody>
          <a:bodyPr>
            <a:normAutofit fontScale="85000" lnSpcReduction="10000"/>
          </a:bodyPr>
          <a:lstStyle/>
          <a:p>
            <a:r>
              <a:rPr lang="en-US" sz="2000" dirty="0" smtClean="0"/>
              <a:t>The index of</a:t>
            </a:r>
            <a:r>
              <a:rPr lang="en-US" sz="2000" i="1" dirty="0" smtClean="0"/>
              <a:t> economic freedom (EF)</a:t>
            </a:r>
            <a:r>
              <a:rPr lang="en-US" sz="2000" dirty="0" smtClean="0"/>
              <a:t> is the simple average of four of the five areas of the Fraser Institute’s Economic Freedom of the World (EFW), namely the legal structure and security of property rights, access to sound money,  the freedom to trade internationally, and the regulation of credit, labor and business.</a:t>
            </a:r>
          </a:p>
          <a:p>
            <a:endParaRPr lang="en-US" sz="2000" dirty="0" smtClean="0"/>
          </a:p>
          <a:p>
            <a:r>
              <a:rPr lang="en-US" sz="2000" dirty="0" smtClean="0"/>
              <a:t>The index of </a:t>
            </a:r>
            <a:r>
              <a:rPr lang="en-US" sz="2000" i="1" dirty="0" smtClean="0"/>
              <a:t>civil and political rights (CPR)</a:t>
            </a:r>
            <a:r>
              <a:rPr lang="en-US" sz="2000" dirty="0" smtClean="0"/>
              <a:t> is computed as the simple average of Freedom House’s Civil Rights (CR) and Political Liberties (PL) indices.  Civil rights indicates whether citizens are able to participate freely in the political process, compete for public office, join political parties and organizations, and elect their  representatives.  Political liberties allow for freedom of expression and belief, association and organization rights, rule of law and personal autonomy. </a:t>
            </a:r>
          </a:p>
          <a:p>
            <a:endParaRPr lang="en-US" sz="2000" dirty="0" smtClean="0"/>
          </a:p>
          <a:p>
            <a:r>
              <a:rPr lang="en-US" sz="2000" dirty="0" smtClean="0"/>
              <a:t>The index of </a:t>
            </a:r>
            <a:r>
              <a:rPr lang="en-US" sz="2000" i="1" dirty="0" smtClean="0"/>
              <a:t>social entitlement (SE)</a:t>
            </a:r>
            <a:r>
              <a:rPr lang="en-US" sz="2000" dirty="0" smtClean="0"/>
              <a:t> is computed from the fifth area of the Fraser Institute’s Economic Freedom of the World. It is a measure of the size of government in providing goods, services and other social entitlements beyond the minimal state. It includes the general government consumption spending as a percentage of total consumption, transfers and subsidies as a percentage of GDP, government enterprises and investment, and top marginal tax rate.</a:t>
            </a:r>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rights vs. political liberties</a:t>
            </a:r>
            <a:endParaRPr lang="en-US" dirty="0"/>
          </a:p>
        </p:txBody>
      </p:sp>
      <p:sp>
        <p:nvSpPr>
          <p:cNvPr id="239" name="Content Placeholder 238"/>
          <p:cNvSpPr>
            <a:spLocks noGrp="1"/>
          </p:cNvSpPr>
          <p:nvPr>
            <p:ph sz="half" idx="1"/>
          </p:nvPr>
        </p:nvSpPr>
        <p:spPr>
          <a:xfrm>
            <a:off x="2133600" y="5562600"/>
            <a:ext cx="5029200" cy="1066800"/>
          </a:xfrm>
        </p:spPr>
        <p:txBody>
          <a:bodyPr>
            <a:normAutofit fontScale="55000" lnSpcReduction="20000"/>
          </a:bodyPr>
          <a:lstStyle/>
          <a:p>
            <a:pPr>
              <a:buNone/>
            </a:pPr>
            <a:r>
              <a:rPr lang="en-US" dirty="0" smtClean="0"/>
              <a:t>Where 8 indicates the highest level of civil rights and political liberties, and the size of bubbles represent the number of countries. </a:t>
            </a:r>
          </a:p>
          <a:p>
            <a:pPr>
              <a:buNone/>
            </a:pPr>
            <a:endParaRPr lang="en-US" dirty="0" smtClean="0"/>
          </a:p>
          <a:p>
            <a:pPr>
              <a:buNone/>
            </a:pPr>
            <a:r>
              <a:rPr lang="en-US" dirty="0" smtClean="0"/>
              <a:t>Source: Freedom House, 2007. </a:t>
            </a:r>
          </a:p>
          <a:p>
            <a:endParaRPr lang="en-US" dirty="0"/>
          </a:p>
        </p:txBody>
      </p:sp>
      <p:sp>
        <p:nvSpPr>
          <p:cNvPr id="1255" name="Rectangle 2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Where 8 indicates the highest level of civil rights and political liberties,</a:t>
            </a:r>
            <a:endParaRPr kumimoji="0" 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and the size of bubbles represent the number of countries. </a:t>
            </a:r>
            <a:endParaRPr kumimoji="0" 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Source: Freedom House, 2007.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56" name="Rectangle 23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Where 8 indicates the highest level of civil rights and political liberties,</a:t>
            </a:r>
            <a:endParaRPr kumimoji="0" 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and the size of bubbles represent the number of countries. </a:t>
            </a:r>
            <a:endParaRPr kumimoji="0" 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Source: Freedom House, 2007.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57" name="Rectangle 23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Where 8 indicates the highest level of civil rights and political liberties,</a:t>
            </a:r>
            <a:endParaRPr kumimoji="0" 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and the size of bubbles represent the number of countries. </a:t>
            </a:r>
            <a:endParaRPr kumimoji="0" 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Source: Freedom House, 2007.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1260" name="Group 236"/>
          <p:cNvGrpSpPr>
            <a:grpSpLocks noChangeAspect="1"/>
          </p:cNvGrpSpPr>
          <p:nvPr/>
        </p:nvGrpSpPr>
        <p:grpSpPr bwMode="auto">
          <a:xfrm>
            <a:off x="1600200" y="1676400"/>
            <a:ext cx="5486400" cy="3886200"/>
            <a:chOff x="1008" y="1056"/>
            <a:chExt cx="3456" cy="2448"/>
          </a:xfrm>
        </p:grpSpPr>
        <p:sp>
          <p:nvSpPr>
            <p:cNvPr id="1259" name="AutoShape 235"/>
            <p:cNvSpPr>
              <a:spLocks noChangeAspect="1" noChangeArrowheads="1" noTextEdit="1"/>
            </p:cNvSpPr>
            <p:nvPr/>
          </p:nvSpPr>
          <p:spPr bwMode="auto">
            <a:xfrm>
              <a:off x="1008" y="1056"/>
              <a:ext cx="3456" cy="24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1461" name="Group 437"/>
            <p:cNvGrpSpPr>
              <a:grpSpLocks/>
            </p:cNvGrpSpPr>
            <p:nvPr/>
          </p:nvGrpSpPr>
          <p:grpSpPr bwMode="auto">
            <a:xfrm>
              <a:off x="1037" y="1082"/>
              <a:ext cx="3401" cy="2393"/>
              <a:chOff x="1037" y="1082"/>
              <a:chExt cx="3401" cy="2393"/>
            </a:xfrm>
          </p:grpSpPr>
          <p:sp>
            <p:nvSpPr>
              <p:cNvPr id="1261" name="Rectangle 237"/>
              <p:cNvSpPr>
                <a:spLocks noChangeArrowheads="1"/>
              </p:cNvSpPr>
              <p:nvPr/>
            </p:nvSpPr>
            <p:spPr bwMode="auto">
              <a:xfrm>
                <a:off x="1037" y="1082"/>
                <a:ext cx="3401" cy="2393"/>
              </a:xfrm>
              <a:prstGeom prst="rect">
                <a:avLst/>
              </a:prstGeom>
              <a:solidFill>
                <a:srgbClr val="EAF2F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62" name="Rectangle 238"/>
              <p:cNvSpPr>
                <a:spLocks noChangeArrowheads="1"/>
              </p:cNvSpPr>
              <p:nvPr/>
            </p:nvSpPr>
            <p:spPr bwMode="auto">
              <a:xfrm>
                <a:off x="1039" y="1086"/>
                <a:ext cx="3393" cy="2389"/>
              </a:xfrm>
              <a:prstGeom prst="rect">
                <a:avLst/>
              </a:prstGeom>
              <a:solidFill>
                <a:srgbClr val="EAF2F3"/>
              </a:solidFill>
              <a:ln w="4">
                <a:solidFill>
                  <a:srgbClr val="EAF2F3"/>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63" name="Rectangle 239"/>
              <p:cNvSpPr>
                <a:spLocks noChangeArrowheads="1"/>
              </p:cNvSpPr>
              <p:nvPr/>
            </p:nvSpPr>
            <p:spPr bwMode="auto">
              <a:xfrm>
                <a:off x="1374" y="1169"/>
                <a:ext cx="2974" cy="1979"/>
              </a:xfrm>
              <a:prstGeom prst="rect">
                <a:avLst/>
              </a:prstGeom>
              <a:solidFill>
                <a:srgbClr val="FFFFFF"/>
              </a:solidFill>
              <a:ln w="4">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64" name="Line 240"/>
              <p:cNvSpPr>
                <a:spLocks noChangeShapeType="1"/>
              </p:cNvSpPr>
              <p:nvPr/>
            </p:nvSpPr>
            <p:spPr bwMode="auto">
              <a:xfrm>
                <a:off x="1374" y="3098"/>
                <a:ext cx="2974" cy="1"/>
              </a:xfrm>
              <a:prstGeom prst="line">
                <a:avLst/>
              </a:prstGeom>
              <a:noFill/>
              <a:ln w="8">
                <a:solidFill>
                  <a:srgbClr val="EAF2F3"/>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65" name="Line 241"/>
              <p:cNvSpPr>
                <a:spLocks noChangeShapeType="1"/>
              </p:cNvSpPr>
              <p:nvPr/>
            </p:nvSpPr>
            <p:spPr bwMode="auto">
              <a:xfrm>
                <a:off x="1374" y="2630"/>
                <a:ext cx="2974" cy="1"/>
              </a:xfrm>
              <a:prstGeom prst="line">
                <a:avLst/>
              </a:prstGeom>
              <a:noFill/>
              <a:ln w="8">
                <a:solidFill>
                  <a:srgbClr val="EAF2F3"/>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66" name="Line 242"/>
              <p:cNvSpPr>
                <a:spLocks noChangeShapeType="1"/>
              </p:cNvSpPr>
              <p:nvPr/>
            </p:nvSpPr>
            <p:spPr bwMode="auto">
              <a:xfrm>
                <a:off x="1374" y="2160"/>
                <a:ext cx="2974" cy="1"/>
              </a:xfrm>
              <a:prstGeom prst="line">
                <a:avLst/>
              </a:prstGeom>
              <a:noFill/>
              <a:ln w="8">
                <a:solidFill>
                  <a:srgbClr val="EAF2F3"/>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67" name="Line 243"/>
              <p:cNvSpPr>
                <a:spLocks noChangeShapeType="1"/>
              </p:cNvSpPr>
              <p:nvPr/>
            </p:nvSpPr>
            <p:spPr bwMode="auto">
              <a:xfrm>
                <a:off x="1374" y="1692"/>
                <a:ext cx="2974" cy="1"/>
              </a:xfrm>
              <a:prstGeom prst="line">
                <a:avLst/>
              </a:prstGeom>
              <a:noFill/>
              <a:ln w="8">
                <a:solidFill>
                  <a:srgbClr val="EAF2F3"/>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68" name="Line 244"/>
              <p:cNvSpPr>
                <a:spLocks noChangeShapeType="1"/>
              </p:cNvSpPr>
              <p:nvPr/>
            </p:nvSpPr>
            <p:spPr bwMode="auto">
              <a:xfrm>
                <a:off x="1374" y="1221"/>
                <a:ext cx="2974" cy="1"/>
              </a:xfrm>
              <a:prstGeom prst="line">
                <a:avLst/>
              </a:prstGeom>
              <a:noFill/>
              <a:ln w="8">
                <a:solidFill>
                  <a:srgbClr val="EAF2F3"/>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69" name="Oval 245"/>
              <p:cNvSpPr>
                <a:spLocks noChangeArrowheads="1"/>
              </p:cNvSpPr>
              <p:nvPr/>
            </p:nvSpPr>
            <p:spPr bwMode="auto">
              <a:xfrm>
                <a:off x="1710" y="2790"/>
                <a:ext cx="150" cy="14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70" name="Oval 246"/>
              <p:cNvSpPr>
                <a:spLocks noChangeArrowheads="1"/>
              </p:cNvSpPr>
              <p:nvPr/>
            </p:nvSpPr>
            <p:spPr bwMode="auto">
              <a:xfrm>
                <a:off x="1710" y="2790"/>
                <a:ext cx="150" cy="14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71" name="Oval 247"/>
              <p:cNvSpPr>
                <a:spLocks noChangeArrowheads="1"/>
              </p:cNvSpPr>
              <p:nvPr/>
            </p:nvSpPr>
            <p:spPr bwMode="auto">
              <a:xfrm>
                <a:off x="1710" y="2790"/>
                <a:ext cx="150" cy="14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72" name="Oval 248"/>
              <p:cNvSpPr>
                <a:spLocks noChangeArrowheads="1"/>
              </p:cNvSpPr>
              <p:nvPr/>
            </p:nvSpPr>
            <p:spPr bwMode="auto">
              <a:xfrm>
                <a:off x="1710" y="2790"/>
                <a:ext cx="150" cy="14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73" name="Oval 249"/>
              <p:cNvSpPr>
                <a:spLocks noChangeArrowheads="1"/>
              </p:cNvSpPr>
              <p:nvPr/>
            </p:nvSpPr>
            <p:spPr bwMode="auto">
              <a:xfrm>
                <a:off x="1710" y="2790"/>
                <a:ext cx="150" cy="14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74" name="Oval 250"/>
              <p:cNvSpPr>
                <a:spLocks noChangeArrowheads="1"/>
              </p:cNvSpPr>
              <p:nvPr/>
            </p:nvSpPr>
            <p:spPr bwMode="auto">
              <a:xfrm>
                <a:off x="1710" y="2790"/>
                <a:ext cx="150" cy="14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75" name="Oval 251"/>
              <p:cNvSpPr>
                <a:spLocks noChangeArrowheads="1"/>
              </p:cNvSpPr>
              <p:nvPr/>
            </p:nvSpPr>
            <p:spPr bwMode="auto">
              <a:xfrm>
                <a:off x="1710" y="2790"/>
                <a:ext cx="150" cy="14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76" name="Oval 252"/>
              <p:cNvSpPr>
                <a:spLocks noChangeArrowheads="1"/>
              </p:cNvSpPr>
              <p:nvPr/>
            </p:nvSpPr>
            <p:spPr bwMode="auto">
              <a:xfrm>
                <a:off x="1710" y="2790"/>
                <a:ext cx="150" cy="14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77" name="Oval 253"/>
              <p:cNvSpPr>
                <a:spLocks noChangeArrowheads="1"/>
              </p:cNvSpPr>
              <p:nvPr/>
            </p:nvSpPr>
            <p:spPr bwMode="auto">
              <a:xfrm>
                <a:off x="2062" y="2784"/>
                <a:ext cx="165" cy="157"/>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78" name="Oval 254"/>
              <p:cNvSpPr>
                <a:spLocks noChangeArrowheads="1"/>
              </p:cNvSpPr>
              <p:nvPr/>
            </p:nvSpPr>
            <p:spPr bwMode="auto">
              <a:xfrm>
                <a:off x="2062" y="2784"/>
                <a:ext cx="165" cy="157"/>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79" name="Oval 255"/>
              <p:cNvSpPr>
                <a:spLocks noChangeArrowheads="1"/>
              </p:cNvSpPr>
              <p:nvPr/>
            </p:nvSpPr>
            <p:spPr bwMode="auto">
              <a:xfrm>
                <a:off x="2062" y="2784"/>
                <a:ext cx="165" cy="157"/>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80" name="Oval 256"/>
              <p:cNvSpPr>
                <a:spLocks noChangeArrowheads="1"/>
              </p:cNvSpPr>
              <p:nvPr/>
            </p:nvSpPr>
            <p:spPr bwMode="auto">
              <a:xfrm>
                <a:off x="2097" y="2584"/>
                <a:ext cx="93" cy="92"/>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81" name="Oval 257"/>
              <p:cNvSpPr>
                <a:spLocks noChangeArrowheads="1"/>
              </p:cNvSpPr>
              <p:nvPr/>
            </p:nvSpPr>
            <p:spPr bwMode="auto">
              <a:xfrm>
                <a:off x="2062" y="2784"/>
                <a:ext cx="165" cy="157"/>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82" name="Oval 258"/>
              <p:cNvSpPr>
                <a:spLocks noChangeArrowheads="1"/>
              </p:cNvSpPr>
              <p:nvPr/>
            </p:nvSpPr>
            <p:spPr bwMode="auto">
              <a:xfrm>
                <a:off x="2062" y="2784"/>
                <a:ext cx="165" cy="157"/>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83" name="Oval 259"/>
              <p:cNvSpPr>
                <a:spLocks noChangeArrowheads="1"/>
              </p:cNvSpPr>
              <p:nvPr/>
            </p:nvSpPr>
            <p:spPr bwMode="auto">
              <a:xfrm>
                <a:off x="2062" y="2784"/>
                <a:ext cx="165" cy="157"/>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84" name="Oval 260"/>
              <p:cNvSpPr>
                <a:spLocks noChangeArrowheads="1"/>
              </p:cNvSpPr>
              <p:nvPr/>
            </p:nvSpPr>
            <p:spPr bwMode="auto">
              <a:xfrm>
                <a:off x="2062" y="2784"/>
                <a:ext cx="165" cy="157"/>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85" name="Oval 261"/>
              <p:cNvSpPr>
                <a:spLocks noChangeArrowheads="1"/>
              </p:cNvSpPr>
              <p:nvPr/>
            </p:nvSpPr>
            <p:spPr bwMode="auto">
              <a:xfrm>
                <a:off x="2062" y="2784"/>
                <a:ext cx="165" cy="157"/>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86" name="Oval 262"/>
              <p:cNvSpPr>
                <a:spLocks noChangeArrowheads="1"/>
              </p:cNvSpPr>
              <p:nvPr/>
            </p:nvSpPr>
            <p:spPr bwMode="auto">
              <a:xfrm>
                <a:off x="2062" y="2784"/>
                <a:ext cx="165" cy="157"/>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87" name="Oval 263"/>
              <p:cNvSpPr>
                <a:spLocks noChangeArrowheads="1"/>
              </p:cNvSpPr>
              <p:nvPr/>
            </p:nvSpPr>
            <p:spPr bwMode="auto">
              <a:xfrm>
                <a:off x="2097" y="2584"/>
                <a:ext cx="93" cy="92"/>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88" name="Oval 264"/>
              <p:cNvSpPr>
                <a:spLocks noChangeArrowheads="1"/>
              </p:cNvSpPr>
              <p:nvPr/>
            </p:nvSpPr>
            <p:spPr bwMode="auto">
              <a:xfrm>
                <a:off x="2097" y="2584"/>
                <a:ext cx="93" cy="92"/>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89" name="Oval 265"/>
              <p:cNvSpPr>
                <a:spLocks noChangeArrowheads="1"/>
              </p:cNvSpPr>
              <p:nvPr/>
            </p:nvSpPr>
            <p:spPr bwMode="auto">
              <a:xfrm>
                <a:off x="2118" y="2369"/>
                <a:ext cx="51" cy="52"/>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90" name="Oval 266"/>
              <p:cNvSpPr>
                <a:spLocks noChangeArrowheads="1"/>
              </p:cNvSpPr>
              <p:nvPr/>
            </p:nvSpPr>
            <p:spPr bwMode="auto">
              <a:xfrm>
                <a:off x="2431" y="2325"/>
                <a:ext cx="144" cy="140"/>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91" name="Oval 267"/>
              <p:cNvSpPr>
                <a:spLocks noChangeArrowheads="1"/>
              </p:cNvSpPr>
              <p:nvPr/>
            </p:nvSpPr>
            <p:spPr bwMode="auto">
              <a:xfrm>
                <a:off x="2388" y="2519"/>
                <a:ext cx="228" cy="221"/>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92" name="Oval 268"/>
              <p:cNvSpPr>
                <a:spLocks noChangeArrowheads="1"/>
              </p:cNvSpPr>
              <p:nvPr/>
            </p:nvSpPr>
            <p:spPr bwMode="auto">
              <a:xfrm>
                <a:off x="2388" y="2519"/>
                <a:ext cx="228" cy="221"/>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93" name="Oval 269"/>
              <p:cNvSpPr>
                <a:spLocks noChangeArrowheads="1"/>
              </p:cNvSpPr>
              <p:nvPr/>
            </p:nvSpPr>
            <p:spPr bwMode="auto">
              <a:xfrm>
                <a:off x="2388" y="2519"/>
                <a:ext cx="228" cy="221"/>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94" name="Oval 270"/>
              <p:cNvSpPr>
                <a:spLocks noChangeArrowheads="1"/>
              </p:cNvSpPr>
              <p:nvPr/>
            </p:nvSpPr>
            <p:spPr bwMode="auto">
              <a:xfrm>
                <a:off x="2388" y="2519"/>
                <a:ext cx="228" cy="221"/>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95" name="Oval 271"/>
              <p:cNvSpPr>
                <a:spLocks noChangeArrowheads="1"/>
              </p:cNvSpPr>
              <p:nvPr/>
            </p:nvSpPr>
            <p:spPr bwMode="auto">
              <a:xfrm>
                <a:off x="2388" y="2519"/>
                <a:ext cx="228" cy="221"/>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96" name="Oval 272"/>
              <p:cNvSpPr>
                <a:spLocks noChangeArrowheads="1"/>
              </p:cNvSpPr>
              <p:nvPr/>
            </p:nvSpPr>
            <p:spPr bwMode="auto">
              <a:xfrm>
                <a:off x="2388" y="2519"/>
                <a:ext cx="228" cy="221"/>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97" name="Oval 273"/>
              <p:cNvSpPr>
                <a:spLocks noChangeArrowheads="1"/>
              </p:cNvSpPr>
              <p:nvPr/>
            </p:nvSpPr>
            <p:spPr bwMode="auto">
              <a:xfrm>
                <a:off x="2464" y="2122"/>
                <a:ext cx="78" cy="74"/>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98" name="Oval 274"/>
              <p:cNvSpPr>
                <a:spLocks noChangeArrowheads="1"/>
              </p:cNvSpPr>
              <p:nvPr/>
            </p:nvSpPr>
            <p:spPr bwMode="auto">
              <a:xfrm>
                <a:off x="2388" y="2519"/>
                <a:ext cx="228" cy="221"/>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99" name="Oval 275"/>
              <p:cNvSpPr>
                <a:spLocks noChangeArrowheads="1"/>
              </p:cNvSpPr>
              <p:nvPr/>
            </p:nvSpPr>
            <p:spPr bwMode="auto">
              <a:xfrm>
                <a:off x="2388" y="2519"/>
                <a:ext cx="228" cy="221"/>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00" name="Oval 276"/>
              <p:cNvSpPr>
                <a:spLocks noChangeArrowheads="1"/>
              </p:cNvSpPr>
              <p:nvPr/>
            </p:nvSpPr>
            <p:spPr bwMode="auto">
              <a:xfrm>
                <a:off x="2431" y="2325"/>
                <a:ext cx="144" cy="140"/>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01" name="Oval 277"/>
              <p:cNvSpPr>
                <a:spLocks noChangeArrowheads="1"/>
              </p:cNvSpPr>
              <p:nvPr/>
            </p:nvSpPr>
            <p:spPr bwMode="auto">
              <a:xfrm>
                <a:off x="2388" y="2519"/>
                <a:ext cx="228" cy="221"/>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02" name="Oval 278"/>
              <p:cNvSpPr>
                <a:spLocks noChangeArrowheads="1"/>
              </p:cNvSpPr>
              <p:nvPr/>
            </p:nvSpPr>
            <p:spPr bwMode="auto">
              <a:xfrm>
                <a:off x="2431" y="2325"/>
                <a:ext cx="144" cy="140"/>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03" name="Oval 279"/>
              <p:cNvSpPr>
                <a:spLocks noChangeArrowheads="1"/>
              </p:cNvSpPr>
              <p:nvPr/>
            </p:nvSpPr>
            <p:spPr bwMode="auto">
              <a:xfrm>
                <a:off x="2388" y="2519"/>
                <a:ext cx="228" cy="221"/>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04" name="Oval 280"/>
              <p:cNvSpPr>
                <a:spLocks noChangeArrowheads="1"/>
              </p:cNvSpPr>
              <p:nvPr/>
            </p:nvSpPr>
            <p:spPr bwMode="auto">
              <a:xfrm>
                <a:off x="2431" y="2325"/>
                <a:ext cx="144" cy="140"/>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05" name="Oval 281"/>
              <p:cNvSpPr>
                <a:spLocks noChangeArrowheads="1"/>
              </p:cNvSpPr>
              <p:nvPr/>
            </p:nvSpPr>
            <p:spPr bwMode="auto">
              <a:xfrm>
                <a:off x="2388" y="2519"/>
                <a:ext cx="228" cy="221"/>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06" name="Oval 282"/>
              <p:cNvSpPr>
                <a:spLocks noChangeArrowheads="1"/>
              </p:cNvSpPr>
              <p:nvPr/>
            </p:nvSpPr>
            <p:spPr bwMode="auto">
              <a:xfrm>
                <a:off x="2388" y="2519"/>
                <a:ext cx="228" cy="221"/>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07" name="Oval 283"/>
              <p:cNvSpPr>
                <a:spLocks noChangeArrowheads="1"/>
              </p:cNvSpPr>
              <p:nvPr/>
            </p:nvSpPr>
            <p:spPr bwMode="auto">
              <a:xfrm>
                <a:off x="2388" y="2519"/>
                <a:ext cx="228" cy="221"/>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08" name="Oval 284"/>
              <p:cNvSpPr>
                <a:spLocks noChangeArrowheads="1"/>
              </p:cNvSpPr>
              <p:nvPr/>
            </p:nvSpPr>
            <p:spPr bwMode="auto">
              <a:xfrm>
                <a:off x="2449" y="2811"/>
                <a:ext cx="107" cy="104"/>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09" name="Oval 285"/>
              <p:cNvSpPr>
                <a:spLocks noChangeArrowheads="1"/>
              </p:cNvSpPr>
              <p:nvPr/>
            </p:nvSpPr>
            <p:spPr bwMode="auto">
              <a:xfrm>
                <a:off x="2449" y="2811"/>
                <a:ext cx="107" cy="104"/>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10" name="Oval 286"/>
              <p:cNvSpPr>
                <a:spLocks noChangeArrowheads="1"/>
              </p:cNvSpPr>
              <p:nvPr/>
            </p:nvSpPr>
            <p:spPr bwMode="auto">
              <a:xfrm>
                <a:off x="2388" y="2519"/>
                <a:ext cx="228" cy="221"/>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11" name="Oval 287"/>
              <p:cNvSpPr>
                <a:spLocks noChangeArrowheads="1"/>
              </p:cNvSpPr>
              <p:nvPr/>
            </p:nvSpPr>
            <p:spPr bwMode="auto">
              <a:xfrm>
                <a:off x="2388" y="2519"/>
                <a:ext cx="228" cy="221"/>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12" name="Oval 288"/>
              <p:cNvSpPr>
                <a:spLocks noChangeArrowheads="1"/>
              </p:cNvSpPr>
              <p:nvPr/>
            </p:nvSpPr>
            <p:spPr bwMode="auto">
              <a:xfrm>
                <a:off x="2449" y="2811"/>
                <a:ext cx="107" cy="104"/>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13" name="Oval 289"/>
              <p:cNvSpPr>
                <a:spLocks noChangeArrowheads="1"/>
              </p:cNvSpPr>
              <p:nvPr/>
            </p:nvSpPr>
            <p:spPr bwMode="auto">
              <a:xfrm>
                <a:off x="2431" y="2325"/>
                <a:ext cx="144" cy="140"/>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14" name="Oval 290"/>
              <p:cNvSpPr>
                <a:spLocks noChangeArrowheads="1"/>
              </p:cNvSpPr>
              <p:nvPr/>
            </p:nvSpPr>
            <p:spPr bwMode="auto">
              <a:xfrm>
                <a:off x="2431" y="2325"/>
                <a:ext cx="144" cy="140"/>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15" name="Oval 291"/>
              <p:cNvSpPr>
                <a:spLocks noChangeArrowheads="1"/>
              </p:cNvSpPr>
              <p:nvPr/>
            </p:nvSpPr>
            <p:spPr bwMode="auto">
              <a:xfrm>
                <a:off x="2431" y="2325"/>
                <a:ext cx="144" cy="140"/>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16" name="Oval 292"/>
              <p:cNvSpPr>
                <a:spLocks noChangeArrowheads="1"/>
              </p:cNvSpPr>
              <p:nvPr/>
            </p:nvSpPr>
            <p:spPr bwMode="auto">
              <a:xfrm>
                <a:off x="2464" y="2122"/>
                <a:ext cx="78" cy="74"/>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17" name="Oval 293"/>
              <p:cNvSpPr>
                <a:spLocks noChangeArrowheads="1"/>
              </p:cNvSpPr>
              <p:nvPr/>
            </p:nvSpPr>
            <p:spPr bwMode="auto">
              <a:xfrm>
                <a:off x="2388" y="2519"/>
                <a:ext cx="228" cy="221"/>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18" name="Oval 294"/>
              <p:cNvSpPr>
                <a:spLocks noChangeArrowheads="1"/>
              </p:cNvSpPr>
              <p:nvPr/>
            </p:nvSpPr>
            <p:spPr bwMode="auto">
              <a:xfrm>
                <a:off x="2388" y="2519"/>
                <a:ext cx="228" cy="221"/>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19" name="Oval 295"/>
              <p:cNvSpPr>
                <a:spLocks noChangeArrowheads="1"/>
              </p:cNvSpPr>
              <p:nvPr/>
            </p:nvSpPr>
            <p:spPr bwMode="auto">
              <a:xfrm>
                <a:off x="2449" y="2811"/>
                <a:ext cx="107" cy="104"/>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20" name="Oval 296"/>
              <p:cNvSpPr>
                <a:spLocks noChangeArrowheads="1"/>
              </p:cNvSpPr>
              <p:nvPr/>
            </p:nvSpPr>
            <p:spPr bwMode="auto">
              <a:xfrm>
                <a:off x="2388" y="2519"/>
                <a:ext cx="228" cy="221"/>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21" name="Oval 297"/>
              <p:cNvSpPr>
                <a:spLocks noChangeArrowheads="1"/>
              </p:cNvSpPr>
              <p:nvPr/>
            </p:nvSpPr>
            <p:spPr bwMode="auto">
              <a:xfrm>
                <a:off x="2775" y="2311"/>
                <a:ext cx="171" cy="168"/>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22" name="Oval 298"/>
              <p:cNvSpPr>
                <a:spLocks noChangeArrowheads="1"/>
              </p:cNvSpPr>
              <p:nvPr/>
            </p:nvSpPr>
            <p:spPr bwMode="auto">
              <a:xfrm>
                <a:off x="2775" y="2076"/>
                <a:ext cx="171" cy="166"/>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23" name="Oval 299"/>
              <p:cNvSpPr>
                <a:spLocks noChangeArrowheads="1"/>
              </p:cNvSpPr>
              <p:nvPr/>
            </p:nvSpPr>
            <p:spPr bwMode="auto">
              <a:xfrm>
                <a:off x="2814" y="2584"/>
                <a:ext cx="92" cy="92"/>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24" name="Oval 300"/>
              <p:cNvSpPr>
                <a:spLocks noChangeArrowheads="1"/>
              </p:cNvSpPr>
              <p:nvPr/>
            </p:nvSpPr>
            <p:spPr bwMode="auto">
              <a:xfrm>
                <a:off x="2795" y="1861"/>
                <a:ext cx="130" cy="12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25" name="Oval 301"/>
              <p:cNvSpPr>
                <a:spLocks noChangeArrowheads="1"/>
              </p:cNvSpPr>
              <p:nvPr/>
            </p:nvSpPr>
            <p:spPr bwMode="auto">
              <a:xfrm>
                <a:off x="2775" y="2076"/>
                <a:ext cx="171" cy="166"/>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26" name="Oval 302"/>
              <p:cNvSpPr>
                <a:spLocks noChangeArrowheads="1"/>
              </p:cNvSpPr>
              <p:nvPr/>
            </p:nvSpPr>
            <p:spPr bwMode="auto">
              <a:xfrm>
                <a:off x="2775" y="2311"/>
                <a:ext cx="171" cy="168"/>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27" name="Oval 303"/>
              <p:cNvSpPr>
                <a:spLocks noChangeArrowheads="1"/>
              </p:cNvSpPr>
              <p:nvPr/>
            </p:nvSpPr>
            <p:spPr bwMode="auto">
              <a:xfrm>
                <a:off x="2795" y="1861"/>
                <a:ext cx="130" cy="12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28" name="Oval 304"/>
              <p:cNvSpPr>
                <a:spLocks noChangeArrowheads="1"/>
              </p:cNvSpPr>
              <p:nvPr/>
            </p:nvSpPr>
            <p:spPr bwMode="auto">
              <a:xfrm>
                <a:off x="2775" y="2076"/>
                <a:ext cx="171" cy="166"/>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29" name="Oval 305"/>
              <p:cNvSpPr>
                <a:spLocks noChangeArrowheads="1"/>
              </p:cNvSpPr>
              <p:nvPr/>
            </p:nvSpPr>
            <p:spPr bwMode="auto">
              <a:xfrm>
                <a:off x="2775" y="2311"/>
                <a:ext cx="171" cy="168"/>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30" name="Oval 306"/>
              <p:cNvSpPr>
                <a:spLocks noChangeArrowheads="1"/>
              </p:cNvSpPr>
              <p:nvPr/>
            </p:nvSpPr>
            <p:spPr bwMode="auto">
              <a:xfrm>
                <a:off x="2775" y="2311"/>
                <a:ext cx="171" cy="168"/>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31" name="Oval 307"/>
              <p:cNvSpPr>
                <a:spLocks noChangeArrowheads="1"/>
              </p:cNvSpPr>
              <p:nvPr/>
            </p:nvSpPr>
            <p:spPr bwMode="auto">
              <a:xfrm>
                <a:off x="2814" y="2584"/>
                <a:ext cx="92" cy="92"/>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32" name="Oval 308"/>
              <p:cNvSpPr>
                <a:spLocks noChangeArrowheads="1"/>
              </p:cNvSpPr>
              <p:nvPr/>
            </p:nvSpPr>
            <p:spPr bwMode="auto">
              <a:xfrm>
                <a:off x="2775" y="2076"/>
                <a:ext cx="171" cy="166"/>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33" name="Oval 309"/>
              <p:cNvSpPr>
                <a:spLocks noChangeArrowheads="1"/>
              </p:cNvSpPr>
              <p:nvPr/>
            </p:nvSpPr>
            <p:spPr bwMode="auto">
              <a:xfrm>
                <a:off x="2775" y="2311"/>
                <a:ext cx="171" cy="168"/>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34" name="Oval 310"/>
              <p:cNvSpPr>
                <a:spLocks noChangeArrowheads="1"/>
              </p:cNvSpPr>
              <p:nvPr/>
            </p:nvSpPr>
            <p:spPr bwMode="auto">
              <a:xfrm>
                <a:off x="2775" y="2311"/>
                <a:ext cx="171" cy="168"/>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35" name="Oval 311"/>
              <p:cNvSpPr>
                <a:spLocks noChangeArrowheads="1"/>
              </p:cNvSpPr>
              <p:nvPr/>
            </p:nvSpPr>
            <p:spPr bwMode="auto">
              <a:xfrm>
                <a:off x="2775" y="2076"/>
                <a:ext cx="171" cy="166"/>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36" name="Oval 312"/>
              <p:cNvSpPr>
                <a:spLocks noChangeArrowheads="1"/>
              </p:cNvSpPr>
              <p:nvPr/>
            </p:nvSpPr>
            <p:spPr bwMode="auto">
              <a:xfrm>
                <a:off x="2775" y="2076"/>
                <a:ext cx="171" cy="166"/>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37" name="Oval 313"/>
              <p:cNvSpPr>
                <a:spLocks noChangeArrowheads="1"/>
              </p:cNvSpPr>
              <p:nvPr/>
            </p:nvSpPr>
            <p:spPr bwMode="auto">
              <a:xfrm>
                <a:off x="2795" y="1861"/>
                <a:ext cx="130" cy="12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38" name="Oval 314"/>
              <p:cNvSpPr>
                <a:spLocks noChangeArrowheads="1"/>
              </p:cNvSpPr>
              <p:nvPr/>
            </p:nvSpPr>
            <p:spPr bwMode="auto">
              <a:xfrm>
                <a:off x="2795" y="1861"/>
                <a:ext cx="130" cy="12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39" name="Oval 315"/>
              <p:cNvSpPr>
                <a:spLocks noChangeArrowheads="1"/>
              </p:cNvSpPr>
              <p:nvPr/>
            </p:nvSpPr>
            <p:spPr bwMode="auto">
              <a:xfrm>
                <a:off x="2775" y="2076"/>
                <a:ext cx="171" cy="166"/>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40" name="Oval 316"/>
              <p:cNvSpPr>
                <a:spLocks noChangeArrowheads="1"/>
              </p:cNvSpPr>
              <p:nvPr/>
            </p:nvSpPr>
            <p:spPr bwMode="auto">
              <a:xfrm>
                <a:off x="2795" y="1861"/>
                <a:ext cx="130" cy="12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41" name="Oval 317"/>
              <p:cNvSpPr>
                <a:spLocks noChangeArrowheads="1"/>
              </p:cNvSpPr>
              <p:nvPr/>
            </p:nvSpPr>
            <p:spPr bwMode="auto">
              <a:xfrm>
                <a:off x="2775" y="2311"/>
                <a:ext cx="171" cy="168"/>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42" name="Oval 318"/>
              <p:cNvSpPr>
                <a:spLocks noChangeArrowheads="1"/>
              </p:cNvSpPr>
              <p:nvPr/>
            </p:nvSpPr>
            <p:spPr bwMode="auto">
              <a:xfrm>
                <a:off x="2775" y="2076"/>
                <a:ext cx="171" cy="166"/>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43" name="Oval 319"/>
              <p:cNvSpPr>
                <a:spLocks noChangeArrowheads="1"/>
              </p:cNvSpPr>
              <p:nvPr/>
            </p:nvSpPr>
            <p:spPr bwMode="auto">
              <a:xfrm>
                <a:off x="2775" y="2311"/>
                <a:ext cx="171" cy="168"/>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44" name="Oval 320"/>
              <p:cNvSpPr>
                <a:spLocks noChangeArrowheads="1"/>
              </p:cNvSpPr>
              <p:nvPr/>
            </p:nvSpPr>
            <p:spPr bwMode="auto">
              <a:xfrm>
                <a:off x="2814" y="2584"/>
                <a:ext cx="92" cy="92"/>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45" name="Oval 321"/>
              <p:cNvSpPr>
                <a:spLocks noChangeArrowheads="1"/>
              </p:cNvSpPr>
              <p:nvPr/>
            </p:nvSpPr>
            <p:spPr bwMode="auto">
              <a:xfrm>
                <a:off x="2775" y="2076"/>
                <a:ext cx="171" cy="166"/>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46" name="Oval 322"/>
              <p:cNvSpPr>
                <a:spLocks noChangeArrowheads="1"/>
              </p:cNvSpPr>
              <p:nvPr/>
            </p:nvSpPr>
            <p:spPr bwMode="auto">
              <a:xfrm>
                <a:off x="2775" y="2311"/>
                <a:ext cx="171" cy="168"/>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47" name="Oval 323"/>
              <p:cNvSpPr>
                <a:spLocks noChangeArrowheads="1"/>
              </p:cNvSpPr>
              <p:nvPr/>
            </p:nvSpPr>
            <p:spPr bwMode="auto">
              <a:xfrm>
                <a:off x="2775" y="2311"/>
                <a:ext cx="171" cy="168"/>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48" name="Oval 324"/>
              <p:cNvSpPr>
                <a:spLocks noChangeArrowheads="1"/>
              </p:cNvSpPr>
              <p:nvPr/>
            </p:nvSpPr>
            <p:spPr bwMode="auto">
              <a:xfrm>
                <a:off x="2775" y="2076"/>
                <a:ext cx="171" cy="166"/>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49" name="Oval 325"/>
              <p:cNvSpPr>
                <a:spLocks noChangeArrowheads="1"/>
              </p:cNvSpPr>
              <p:nvPr/>
            </p:nvSpPr>
            <p:spPr bwMode="auto">
              <a:xfrm>
                <a:off x="2795" y="1861"/>
                <a:ext cx="130" cy="12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50" name="Oval 326"/>
              <p:cNvSpPr>
                <a:spLocks noChangeArrowheads="1"/>
              </p:cNvSpPr>
              <p:nvPr/>
            </p:nvSpPr>
            <p:spPr bwMode="auto">
              <a:xfrm>
                <a:off x="3116" y="1825"/>
                <a:ext cx="204" cy="199"/>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51" name="Oval 327"/>
              <p:cNvSpPr>
                <a:spLocks noChangeArrowheads="1"/>
              </p:cNvSpPr>
              <p:nvPr/>
            </p:nvSpPr>
            <p:spPr bwMode="auto">
              <a:xfrm>
                <a:off x="3116" y="1825"/>
                <a:ext cx="204" cy="199"/>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52" name="Oval 328"/>
              <p:cNvSpPr>
                <a:spLocks noChangeArrowheads="1"/>
              </p:cNvSpPr>
              <p:nvPr/>
            </p:nvSpPr>
            <p:spPr bwMode="auto">
              <a:xfrm>
                <a:off x="3153" y="2096"/>
                <a:ext cx="132" cy="128"/>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53" name="Oval 329"/>
              <p:cNvSpPr>
                <a:spLocks noChangeArrowheads="1"/>
              </p:cNvSpPr>
              <p:nvPr/>
            </p:nvSpPr>
            <p:spPr bwMode="auto">
              <a:xfrm>
                <a:off x="3116" y="1825"/>
                <a:ext cx="204" cy="199"/>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54" name="Oval 330"/>
              <p:cNvSpPr>
                <a:spLocks noChangeArrowheads="1"/>
              </p:cNvSpPr>
              <p:nvPr/>
            </p:nvSpPr>
            <p:spPr bwMode="auto">
              <a:xfrm>
                <a:off x="3180" y="2357"/>
                <a:ext cx="76" cy="74"/>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55" name="Oval 331"/>
              <p:cNvSpPr>
                <a:spLocks noChangeArrowheads="1"/>
              </p:cNvSpPr>
              <p:nvPr/>
            </p:nvSpPr>
            <p:spPr bwMode="auto">
              <a:xfrm>
                <a:off x="3133" y="1608"/>
                <a:ext cx="173" cy="167"/>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56" name="Oval 332"/>
              <p:cNvSpPr>
                <a:spLocks noChangeArrowheads="1"/>
              </p:cNvSpPr>
              <p:nvPr/>
            </p:nvSpPr>
            <p:spPr bwMode="auto">
              <a:xfrm>
                <a:off x="3133" y="1608"/>
                <a:ext cx="173" cy="167"/>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57" name="Oval 333"/>
              <p:cNvSpPr>
                <a:spLocks noChangeArrowheads="1"/>
              </p:cNvSpPr>
              <p:nvPr/>
            </p:nvSpPr>
            <p:spPr bwMode="auto">
              <a:xfrm>
                <a:off x="3116" y="1825"/>
                <a:ext cx="204" cy="199"/>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58" name="Oval 334"/>
              <p:cNvSpPr>
                <a:spLocks noChangeArrowheads="1"/>
              </p:cNvSpPr>
              <p:nvPr/>
            </p:nvSpPr>
            <p:spPr bwMode="auto">
              <a:xfrm>
                <a:off x="3133" y="1608"/>
                <a:ext cx="173" cy="167"/>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59" name="Oval 335"/>
              <p:cNvSpPr>
                <a:spLocks noChangeArrowheads="1"/>
              </p:cNvSpPr>
              <p:nvPr/>
            </p:nvSpPr>
            <p:spPr bwMode="auto">
              <a:xfrm>
                <a:off x="3153" y="2096"/>
                <a:ext cx="132" cy="128"/>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60" name="Oval 336"/>
              <p:cNvSpPr>
                <a:spLocks noChangeArrowheads="1"/>
              </p:cNvSpPr>
              <p:nvPr/>
            </p:nvSpPr>
            <p:spPr bwMode="auto">
              <a:xfrm>
                <a:off x="3153" y="2096"/>
                <a:ext cx="132" cy="128"/>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61" name="Oval 337"/>
              <p:cNvSpPr>
                <a:spLocks noChangeArrowheads="1"/>
              </p:cNvSpPr>
              <p:nvPr/>
            </p:nvSpPr>
            <p:spPr bwMode="auto">
              <a:xfrm>
                <a:off x="3116" y="1825"/>
                <a:ext cx="204" cy="199"/>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62" name="Oval 338"/>
              <p:cNvSpPr>
                <a:spLocks noChangeArrowheads="1"/>
              </p:cNvSpPr>
              <p:nvPr/>
            </p:nvSpPr>
            <p:spPr bwMode="auto">
              <a:xfrm>
                <a:off x="3133" y="1608"/>
                <a:ext cx="173" cy="167"/>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63" name="Oval 339"/>
              <p:cNvSpPr>
                <a:spLocks noChangeArrowheads="1"/>
              </p:cNvSpPr>
              <p:nvPr/>
            </p:nvSpPr>
            <p:spPr bwMode="auto">
              <a:xfrm>
                <a:off x="3133" y="1608"/>
                <a:ext cx="173" cy="167"/>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64" name="Oval 340"/>
              <p:cNvSpPr>
                <a:spLocks noChangeArrowheads="1"/>
              </p:cNvSpPr>
              <p:nvPr/>
            </p:nvSpPr>
            <p:spPr bwMode="auto">
              <a:xfrm>
                <a:off x="3153" y="2096"/>
                <a:ext cx="132" cy="128"/>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65" name="Oval 341"/>
              <p:cNvSpPr>
                <a:spLocks noChangeArrowheads="1"/>
              </p:cNvSpPr>
              <p:nvPr/>
            </p:nvSpPr>
            <p:spPr bwMode="auto">
              <a:xfrm>
                <a:off x="3116" y="1825"/>
                <a:ext cx="204" cy="199"/>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66" name="Oval 342"/>
              <p:cNvSpPr>
                <a:spLocks noChangeArrowheads="1"/>
              </p:cNvSpPr>
              <p:nvPr/>
            </p:nvSpPr>
            <p:spPr bwMode="auto">
              <a:xfrm>
                <a:off x="3133" y="1608"/>
                <a:ext cx="173" cy="167"/>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67" name="Oval 343"/>
              <p:cNvSpPr>
                <a:spLocks noChangeArrowheads="1"/>
              </p:cNvSpPr>
              <p:nvPr/>
            </p:nvSpPr>
            <p:spPr bwMode="auto">
              <a:xfrm>
                <a:off x="3116" y="1825"/>
                <a:ext cx="204" cy="199"/>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68" name="Oval 344"/>
              <p:cNvSpPr>
                <a:spLocks noChangeArrowheads="1"/>
              </p:cNvSpPr>
              <p:nvPr/>
            </p:nvSpPr>
            <p:spPr bwMode="auto">
              <a:xfrm>
                <a:off x="3133" y="1608"/>
                <a:ext cx="173" cy="167"/>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69" name="Oval 345"/>
              <p:cNvSpPr>
                <a:spLocks noChangeArrowheads="1"/>
              </p:cNvSpPr>
              <p:nvPr/>
            </p:nvSpPr>
            <p:spPr bwMode="auto">
              <a:xfrm>
                <a:off x="3116" y="1825"/>
                <a:ext cx="204" cy="199"/>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70" name="Oval 346"/>
              <p:cNvSpPr>
                <a:spLocks noChangeArrowheads="1"/>
              </p:cNvSpPr>
              <p:nvPr/>
            </p:nvSpPr>
            <p:spPr bwMode="auto">
              <a:xfrm>
                <a:off x="3116" y="1825"/>
                <a:ext cx="204" cy="199"/>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71" name="Oval 347"/>
              <p:cNvSpPr>
                <a:spLocks noChangeArrowheads="1"/>
              </p:cNvSpPr>
              <p:nvPr/>
            </p:nvSpPr>
            <p:spPr bwMode="auto">
              <a:xfrm>
                <a:off x="3180" y="2357"/>
                <a:ext cx="76" cy="74"/>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72" name="Oval 348"/>
              <p:cNvSpPr>
                <a:spLocks noChangeArrowheads="1"/>
              </p:cNvSpPr>
              <p:nvPr/>
            </p:nvSpPr>
            <p:spPr bwMode="auto">
              <a:xfrm>
                <a:off x="3133" y="1608"/>
                <a:ext cx="173" cy="167"/>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73" name="Oval 349"/>
              <p:cNvSpPr>
                <a:spLocks noChangeArrowheads="1"/>
              </p:cNvSpPr>
              <p:nvPr/>
            </p:nvSpPr>
            <p:spPr bwMode="auto">
              <a:xfrm>
                <a:off x="3153" y="2096"/>
                <a:ext cx="132" cy="128"/>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74" name="Oval 350"/>
              <p:cNvSpPr>
                <a:spLocks noChangeArrowheads="1"/>
              </p:cNvSpPr>
              <p:nvPr/>
            </p:nvSpPr>
            <p:spPr bwMode="auto">
              <a:xfrm>
                <a:off x="3133" y="1608"/>
                <a:ext cx="173" cy="167"/>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75" name="Oval 351"/>
              <p:cNvSpPr>
                <a:spLocks noChangeArrowheads="1"/>
              </p:cNvSpPr>
              <p:nvPr/>
            </p:nvSpPr>
            <p:spPr bwMode="auto">
              <a:xfrm>
                <a:off x="3153" y="2096"/>
                <a:ext cx="132" cy="128"/>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76" name="Oval 352"/>
              <p:cNvSpPr>
                <a:spLocks noChangeArrowheads="1"/>
              </p:cNvSpPr>
              <p:nvPr/>
            </p:nvSpPr>
            <p:spPr bwMode="auto">
              <a:xfrm>
                <a:off x="3116" y="1825"/>
                <a:ext cx="204" cy="199"/>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77" name="Oval 353"/>
              <p:cNvSpPr>
                <a:spLocks noChangeArrowheads="1"/>
              </p:cNvSpPr>
              <p:nvPr/>
            </p:nvSpPr>
            <p:spPr bwMode="auto">
              <a:xfrm>
                <a:off x="3116" y="1825"/>
                <a:ext cx="204" cy="199"/>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78" name="Oval 354"/>
              <p:cNvSpPr>
                <a:spLocks noChangeArrowheads="1"/>
              </p:cNvSpPr>
              <p:nvPr/>
            </p:nvSpPr>
            <p:spPr bwMode="auto">
              <a:xfrm>
                <a:off x="3133" y="1608"/>
                <a:ext cx="173" cy="167"/>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79" name="Oval 355"/>
              <p:cNvSpPr>
                <a:spLocks noChangeArrowheads="1"/>
              </p:cNvSpPr>
              <p:nvPr/>
            </p:nvSpPr>
            <p:spPr bwMode="auto">
              <a:xfrm>
                <a:off x="3116" y="1825"/>
                <a:ext cx="204" cy="199"/>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80" name="Oval 356"/>
              <p:cNvSpPr>
                <a:spLocks noChangeArrowheads="1"/>
              </p:cNvSpPr>
              <p:nvPr/>
            </p:nvSpPr>
            <p:spPr bwMode="auto">
              <a:xfrm>
                <a:off x="3116" y="1825"/>
                <a:ext cx="204" cy="199"/>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81" name="Oval 357"/>
              <p:cNvSpPr>
                <a:spLocks noChangeArrowheads="1"/>
              </p:cNvSpPr>
              <p:nvPr/>
            </p:nvSpPr>
            <p:spPr bwMode="auto">
              <a:xfrm>
                <a:off x="3116" y="1825"/>
                <a:ext cx="204" cy="199"/>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82" name="Oval 358"/>
              <p:cNvSpPr>
                <a:spLocks noChangeArrowheads="1"/>
              </p:cNvSpPr>
              <p:nvPr/>
            </p:nvSpPr>
            <p:spPr bwMode="auto">
              <a:xfrm>
                <a:off x="3491" y="1373"/>
                <a:ext cx="171" cy="1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83" name="Oval 359"/>
              <p:cNvSpPr>
                <a:spLocks noChangeArrowheads="1"/>
              </p:cNvSpPr>
              <p:nvPr/>
            </p:nvSpPr>
            <p:spPr bwMode="auto">
              <a:xfrm>
                <a:off x="3469" y="1586"/>
                <a:ext cx="216" cy="209"/>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84" name="Oval 360"/>
              <p:cNvSpPr>
                <a:spLocks noChangeArrowheads="1"/>
              </p:cNvSpPr>
              <p:nvPr/>
            </p:nvSpPr>
            <p:spPr bwMode="auto">
              <a:xfrm>
                <a:off x="3469" y="1586"/>
                <a:ext cx="216" cy="209"/>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85" name="Oval 361"/>
              <p:cNvSpPr>
                <a:spLocks noChangeArrowheads="1"/>
              </p:cNvSpPr>
              <p:nvPr/>
            </p:nvSpPr>
            <p:spPr bwMode="auto">
              <a:xfrm>
                <a:off x="3469" y="1586"/>
                <a:ext cx="216" cy="209"/>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86" name="Oval 362"/>
              <p:cNvSpPr>
                <a:spLocks noChangeArrowheads="1"/>
              </p:cNvSpPr>
              <p:nvPr/>
            </p:nvSpPr>
            <p:spPr bwMode="auto">
              <a:xfrm>
                <a:off x="3491" y="1373"/>
                <a:ext cx="171" cy="1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87" name="Oval 363"/>
              <p:cNvSpPr>
                <a:spLocks noChangeArrowheads="1"/>
              </p:cNvSpPr>
              <p:nvPr/>
            </p:nvSpPr>
            <p:spPr bwMode="auto">
              <a:xfrm>
                <a:off x="3491" y="1373"/>
                <a:ext cx="171" cy="1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88" name="Oval 364"/>
              <p:cNvSpPr>
                <a:spLocks noChangeArrowheads="1"/>
              </p:cNvSpPr>
              <p:nvPr/>
            </p:nvSpPr>
            <p:spPr bwMode="auto">
              <a:xfrm>
                <a:off x="3469" y="1586"/>
                <a:ext cx="216" cy="209"/>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89" name="Oval 365"/>
              <p:cNvSpPr>
                <a:spLocks noChangeArrowheads="1"/>
              </p:cNvSpPr>
              <p:nvPr/>
            </p:nvSpPr>
            <p:spPr bwMode="auto">
              <a:xfrm>
                <a:off x="3469" y="1586"/>
                <a:ext cx="216" cy="209"/>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90" name="Oval 366"/>
              <p:cNvSpPr>
                <a:spLocks noChangeArrowheads="1"/>
              </p:cNvSpPr>
              <p:nvPr/>
            </p:nvSpPr>
            <p:spPr bwMode="auto">
              <a:xfrm>
                <a:off x="3491" y="1373"/>
                <a:ext cx="171" cy="1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91" name="Oval 367"/>
              <p:cNvSpPr>
                <a:spLocks noChangeArrowheads="1"/>
              </p:cNvSpPr>
              <p:nvPr/>
            </p:nvSpPr>
            <p:spPr bwMode="auto">
              <a:xfrm>
                <a:off x="3491" y="1373"/>
                <a:ext cx="171" cy="1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92" name="Oval 368"/>
              <p:cNvSpPr>
                <a:spLocks noChangeArrowheads="1"/>
              </p:cNvSpPr>
              <p:nvPr/>
            </p:nvSpPr>
            <p:spPr bwMode="auto">
              <a:xfrm>
                <a:off x="3469" y="1586"/>
                <a:ext cx="216" cy="209"/>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93" name="Oval 369"/>
              <p:cNvSpPr>
                <a:spLocks noChangeArrowheads="1"/>
              </p:cNvSpPr>
              <p:nvPr/>
            </p:nvSpPr>
            <p:spPr bwMode="auto">
              <a:xfrm>
                <a:off x="3469" y="1586"/>
                <a:ext cx="216" cy="209"/>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94" name="Oval 370"/>
              <p:cNvSpPr>
                <a:spLocks noChangeArrowheads="1"/>
              </p:cNvSpPr>
              <p:nvPr/>
            </p:nvSpPr>
            <p:spPr bwMode="auto">
              <a:xfrm>
                <a:off x="3491" y="1373"/>
                <a:ext cx="171" cy="1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95" name="Oval 371"/>
              <p:cNvSpPr>
                <a:spLocks noChangeArrowheads="1"/>
              </p:cNvSpPr>
              <p:nvPr/>
            </p:nvSpPr>
            <p:spPr bwMode="auto">
              <a:xfrm>
                <a:off x="3491" y="1373"/>
                <a:ext cx="171" cy="1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96" name="Oval 372"/>
              <p:cNvSpPr>
                <a:spLocks noChangeArrowheads="1"/>
              </p:cNvSpPr>
              <p:nvPr/>
            </p:nvSpPr>
            <p:spPr bwMode="auto">
              <a:xfrm>
                <a:off x="3491" y="1373"/>
                <a:ext cx="171" cy="1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97" name="Oval 373"/>
              <p:cNvSpPr>
                <a:spLocks noChangeArrowheads="1"/>
              </p:cNvSpPr>
              <p:nvPr/>
            </p:nvSpPr>
            <p:spPr bwMode="auto">
              <a:xfrm>
                <a:off x="3491" y="1373"/>
                <a:ext cx="171" cy="1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98" name="Oval 374"/>
              <p:cNvSpPr>
                <a:spLocks noChangeArrowheads="1"/>
              </p:cNvSpPr>
              <p:nvPr/>
            </p:nvSpPr>
            <p:spPr bwMode="auto">
              <a:xfrm>
                <a:off x="3469" y="1586"/>
                <a:ext cx="216" cy="209"/>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99" name="Oval 375"/>
              <p:cNvSpPr>
                <a:spLocks noChangeArrowheads="1"/>
              </p:cNvSpPr>
              <p:nvPr/>
            </p:nvSpPr>
            <p:spPr bwMode="auto">
              <a:xfrm>
                <a:off x="3469" y="1586"/>
                <a:ext cx="216" cy="209"/>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00" name="Oval 376"/>
              <p:cNvSpPr>
                <a:spLocks noChangeArrowheads="1"/>
              </p:cNvSpPr>
              <p:nvPr/>
            </p:nvSpPr>
            <p:spPr bwMode="auto">
              <a:xfrm>
                <a:off x="3539" y="1887"/>
                <a:ext cx="78" cy="76"/>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01" name="Oval 377"/>
              <p:cNvSpPr>
                <a:spLocks noChangeArrowheads="1"/>
              </p:cNvSpPr>
              <p:nvPr/>
            </p:nvSpPr>
            <p:spPr bwMode="auto">
              <a:xfrm>
                <a:off x="3469" y="1586"/>
                <a:ext cx="216" cy="209"/>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02" name="Oval 378"/>
              <p:cNvSpPr>
                <a:spLocks noChangeArrowheads="1"/>
              </p:cNvSpPr>
              <p:nvPr/>
            </p:nvSpPr>
            <p:spPr bwMode="auto">
              <a:xfrm>
                <a:off x="3469" y="1586"/>
                <a:ext cx="216" cy="209"/>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03" name="Oval 379"/>
              <p:cNvSpPr>
                <a:spLocks noChangeArrowheads="1"/>
              </p:cNvSpPr>
              <p:nvPr/>
            </p:nvSpPr>
            <p:spPr bwMode="auto">
              <a:xfrm>
                <a:off x="3539" y="1887"/>
                <a:ext cx="78" cy="76"/>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04" name="Oval 380"/>
              <p:cNvSpPr>
                <a:spLocks noChangeArrowheads="1"/>
              </p:cNvSpPr>
              <p:nvPr/>
            </p:nvSpPr>
            <p:spPr bwMode="auto">
              <a:xfrm>
                <a:off x="3469" y="1586"/>
                <a:ext cx="216" cy="209"/>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05" name="Oval 381"/>
              <p:cNvSpPr>
                <a:spLocks noChangeArrowheads="1"/>
              </p:cNvSpPr>
              <p:nvPr/>
            </p:nvSpPr>
            <p:spPr bwMode="auto">
              <a:xfrm>
                <a:off x="3469" y="1586"/>
                <a:ext cx="216" cy="209"/>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06" name="Oval 382"/>
              <p:cNvSpPr>
                <a:spLocks noChangeArrowheads="1"/>
              </p:cNvSpPr>
              <p:nvPr/>
            </p:nvSpPr>
            <p:spPr bwMode="auto">
              <a:xfrm>
                <a:off x="3469" y="1586"/>
                <a:ext cx="216" cy="209"/>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07" name="Oval 383"/>
              <p:cNvSpPr>
                <a:spLocks noChangeArrowheads="1"/>
              </p:cNvSpPr>
              <p:nvPr/>
            </p:nvSpPr>
            <p:spPr bwMode="auto">
              <a:xfrm>
                <a:off x="3491" y="1373"/>
                <a:ext cx="171" cy="1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08" name="Oval 384"/>
              <p:cNvSpPr>
                <a:spLocks noChangeArrowheads="1"/>
              </p:cNvSpPr>
              <p:nvPr/>
            </p:nvSpPr>
            <p:spPr bwMode="auto">
              <a:xfrm>
                <a:off x="3469" y="1586"/>
                <a:ext cx="216" cy="209"/>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09" name="Oval 385"/>
              <p:cNvSpPr>
                <a:spLocks noChangeArrowheads="1"/>
              </p:cNvSpPr>
              <p:nvPr/>
            </p:nvSpPr>
            <p:spPr bwMode="auto">
              <a:xfrm>
                <a:off x="3469" y="1586"/>
                <a:ext cx="216" cy="209"/>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10" name="Oval 386"/>
              <p:cNvSpPr>
                <a:spLocks noChangeArrowheads="1"/>
              </p:cNvSpPr>
              <p:nvPr/>
            </p:nvSpPr>
            <p:spPr bwMode="auto">
              <a:xfrm>
                <a:off x="3882" y="1640"/>
                <a:ext cx="105" cy="101"/>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11" name="Oval 387"/>
              <p:cNvSpPr>
                <a:spLocks noChangeArrowheads="1"/>
              </p:cNvSpPr>
              <p:nvPr/>
            </p:nvSpPr>
            <p:spPr bwMode="auto">
              <a:xfrm>
                <a:off x="3746" y="1273"/>
                <a:ext cx="379" cy="3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12" name="Oval 388"/>
              <p:cNvSpPr>
                <a:spLocks noChangeArrowheads="1"/>
              </p:cNvSpPr>
              <p:nvPr/>
            </p:nvSpPr>
            <p:spPr bwMode="auto">
              <a:xfrm>
                <a:off x="3746" y="1273"/>
                <a:ext cx="379" cy="3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13" name="Oval 389"/>
              <p:cNvSpPr>
                <a:spLocks noChangeArrowheads="1"/>
              </p:cNvSpPr>
              <p:nvPr/>
            </p:nvSpPr>
            <p:spPr bwMode="auto">
              <a:xfrm>
                <a:off x="3746" y="1273"/>
                <a:ext cx="379" cy="3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14" name="Oval 390"/>
              <p:cNvSpPr>
                <a:spLocks noChangeArrowheads="1"/>
              </p:cNvSpPr>
              <p:nvPr/>
            </p:nvSpPr>
            <p:spPr bwMode="auto">
              <a:xfrm>
                <a:off x="3746" y="1273"/>
                <a:ext cx="379" cy="3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15" name="Oval 391"/>
              <p:cNvSpPr>
                <a:spLocks noChangeArrowheads="1"/>
              </p:cNvSpPr>
              <p:nvPr/>
            </p:nvSpPr>
            <p:spPr bwMode="auto">
              <a:xfrm>
                <a:off x="3746" y="1273"/>
                <a:ext cx="379" cy="3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16" name="Oval 392"/>
              <p:cNvSpPr>
                <a:spLocks noChangeArrowheads="1"/>
              </p:cNvSpPr>
              <p:nvPr/>
            </p:nvSpPr>
            <p:spPr bwMode="auto">
              <a:xfrm>
                <a:off x="3746" y="1273"/>
                <a:ext cx="379" cy="3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17" name="Oval 393"/>
              <p:cNvSpPr>
                <a:spLocks noChangeArrowheads="1"/>
              </p:cNvSpPr>
              <p:nvPr/>
            </p:nvSpPr>
            <p:spPr bwMode="auto">
              <a:xfrm>
                <a:off x="3746" y="1273"/>
                <a:ext cx="379" cy="3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18" name="Oval 394"/>
              <p:cNvSpPr>
                <a:spLocks noChangeArrowheads="1"/>
              </p:cNvSpPr>
              <p:nvPr/>
            </p:nvSpPr>
            <p:spPr bwMode="auto">
              <a:xfrm>
                <a:off x="3746" y="1273"/>
                <a:ext cx="379" cy="3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19" name="Oval 395"/>
              <p:cNvSpPr>
                <a:spLocks noChangeArrowheads="1"/>
              </p:cNvSpPr>
              <p:nvPr/>
            </p:nvSpPr>
            <p:spPr bwMode="auto">
              <a:xfrm>
                <a:off x="3746" y="1273"/>
                <a:ext cx="379" cy="3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20" name="Oval 396"/>
              <p:cNvSpPr>
                <a:spLocks noChangeArrowheads="1"/>
              </p:cNvSpPr>
              <p:nvPr/>
            </p:nvSpPr>
            <p:spPr bwMode="auto">
              <a:xfrm>
                <a:off x="3746" y="1273"/>
                <a:ext cx="379" cy="3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21" name="Oval 397"/>
              <p:cNvSpPr>
                <a:spLocks noChangeArrowheads="1"/>
              </p:cNvSpPr>
              <p:nvPr/>
            </p:nvSpPr>
            <p:spPr bwMode="auto">
              <a:xfrm>
                <a:off x="3746" y="1273"/>
                <a:ext cx="379" cy="3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22" name="Oval 398"/>
              <p:cNvSpPr>
                <a:spLocks noChangeArrowheads="1"/>
              </p:cNvSpPr>
              <p:nvPr/>
            </p:nvSpPr>
            <p:spPr bwMode="auto">
              <a:xfrm>
                <a:off x="3746" y="1273"/>
                <a:ext cx="379" cy="3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23" name="Oval 399"/>
              <p:cNvSpPr>
                <a:spLocks noChangeArrowheads="1"/>
              </p:cNvSpPr>
              <p:nvPr/>
            </p:nvSpPr>
            <p:spPr bwMode="auto">
              <a:xfrm>
                <a:off x="3746" y="1273"/>
                <a:ext cx="379" cy="3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24" name="Oval 400"/>
              <p:cNvSpPr>
                <a:spLocks noChangeArrowheads="1"/>
              </p:cNvSpPr>
              <p:nvPr/>
            </p:nvSpPr>
            <p:spPr bwMode="auto">
              <a:xfrm>
                <a:off x="3746" y="1273"/>
                <a:ext cx="379" cy="3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25" name="Oval 401"/>
              <p:cNvSpPr>
                <a:spLocks noChangeArrowheads="1"/>
              </p:cNvSpPr>
              <p:nvPr/>
            </p:nvSpPr>
            <p:spPr bwMode="auto">
              <a:xfrm>
                <a:off x="3746" y="1273"/>
                <a:ext cx="379" cy="3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26" name="Oval 402"/>
              <p:cNvSpPr>
                <a:spLocks noChangeArrowheads="1"/>
              </p:cNvSpPr>
              <p:nvPr/>
            </p:nvSpPr>
            <p:spPr bwMode="auto">
              <a:xfrm>
                <a:off x="3746" y="1273"/>
                <a:ext cx="379" cy="3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27" name="Oval 403"/>
              <p:cNvSpPr>
                <a:spLocks noChangeArrowheads="1"/>
              </p:cNvSpPr>
              <p:nvPr/>
            </p:nvSpPr>
            <p:spPr bwMode="auto">
              <a:xfrm>
                <a:off x="3746" y="1273"/>
                <a:ext cx="379" cy="3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28" name="Oval 404"/>
              <p:cNvSpPr>
                <a:spLocks noChangeArrowheads="1"/>
              </p:cNvSpPr>
              <p:nvPr/>
            </p:nvSpPr>
            <p:spPr bwMode="auto">
              <a:xfrm>
                <a:off x="3882" y="1640"/>
                <a:ext cx="105" cy="101"/>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29" name="Oval 405"/>
              <p:cNvSpPr>
                <a:spLocks noChangeArrowheads="1"/>
              </p:cNvSpPr>
              <p:nvPr/>
            </p:nvSpPr>
            <p:spPr bwMode="auto">
              <a:xfrm>
                <a:off x="3746" y="1273"/>
                <a:ext cx="379" cy="3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30" name="Oval 406"/>
              <p:cNvSpPr>
                <a:spLocks noChangeArrowheads="1"/>
              </p:cNvSpPr>
              <p:nvPr/>
            </p:nvSpPr>
            <p:spPr bwMode="auto">
              <a:xfrm>
                <a:off x="3746" y="1273"/>
                <a:ext cx="379" cy="3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31" name="Oval 407"/>
              <p:cNvSpPr>
                <a:spLocks noChangeArrowheads="1"/>
              </p:cNvSpPr>
              <p:nvPr/>
            </p:nvSpPr>
            <p:spPr bwMode="auto">
              <a:xfrm>
                <a:off x="3746" y="1273"/>
                <a:ext cx="379" cy="3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32" name="Oval 408"/>
              <p:cNvSpPr>
                <a:spLocks noChangeArrowheads="1"/>
              </p:cNvSpPr>
              <p:nvPr/>
            </p:nvSpPr>
            <p:spPr bwMode="auto">
              <a:xfrm>
                <a:off x="3746" y="1273"/>
                <a:ext cx="379" cy="3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33" name="Oval 409"/>
              <p:cNvSpPr>
                <a:spLocks noChangeArrowheads="1"/>
              </p:cNvSpPr>
              <p:nvPr/>
            </p:nvSpPr>
            <p:spPr bwMode="auto">
              <a:xfrm>
                <a:off x="3746" y="1273"/>
                <a:ext cx="379" cy="3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34" name="Oval 410"/>
              <p:cNvSpPr>
                <a:spLocks noChangeArrowheads="1"/>
              </p:cNvSpPr>
              <p:nvPr/>
            </p:nvSpPr>
            <p:spPr bwMode="auto">
              <a:xfrm>
                <a:off x="3746" y="1273"/>
                <a:ext cx="379" cy="3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35" name="Oval 411"/>
              <p:cNvSpPr>
                <a:spLocks noChangeArrowheads="1"/>
              </p:cNvSpPr>
              <p:nvPr/>
            </p:nvSpPr>
            <p:spPr bwMode="auto">
              <a:xfrm>
                <a:off x="3746" y="1273"/>
                <a:ext cx="379" cy="3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36" name="Oval 412"/>
              <p:cNvSpPr>
                <a:spLocks noChangeArrowheads="1"/>
              </p:cNvSpPr>
              <p:nvPr/>
            </p:nvSpPr>
            <p:spPr bwMode="auto">
              <a:xfrm>
                <a:off x="3746" y="1273"/>
                <a:ext cx="379" cy="3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37" name="Oval 413"/>
              <p:cNvSpPr>
                <a:spLocks noChangeArrowheads="1"/>
              </p:cNvSpPr>
              <p:nvPr/>
            </p:nvSpPr>
            <p:spPr bwMode="auto">
              <a:xfrm>
                <a:off x="3746" y="1273"/>
                <a:ext cx="379" cy="3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38" name="Oval 414"/>
              <p:cNvSpPr>
                <a:spLocks noChangeArrowheads="1"/>
              </p:cNvSpPr>
              <p:nvPr/>
            </p:nvSpPr>
            <p:spPr bwMode="auto">
              <a:xfrm>
                <a:off x="3746" y="1273"/>
                <a:ext cx="379" cy="3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39" name="Oval 415"/>
              <p:cNvSpPr>
                <a:spLocks noChangeArrowheads="1"/>
              </p:cNvSpPr>
              <p:nvPr/>
            </p:nvSpPr>
            <p:spPr bwMode="auto">
              <a:xfrm>
                <a:off x="3746" y="1273"/>
                <a:ext cx="379" cy="3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40" name="Oval 416"/>
              <p:cNvSpPr>
                <a:spLocks noChangeArrowheads="1"/>
              </p:cNvSpPr>
              <p:nvPr/>
            </p:nvSpPr>
            <p:spPr bwMode="auto">
              <a:xfrm>
                <a:off x="3746" y="1273"/>
                <a:ext cx="379" cy="3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41" name="Oval 417"/>
              <p:cNvSpPr>
                <a:spLocks noChangeArrowheads="1"/>
              </p:cNvSpPr>
              <p:nvPr/>
            </p:nvSpPr>
            <p:spPr bwMode="auto">
              <a:xfrm>
                <a:off x="3746" y="1273"/>
                <a:ext cx="379" cy="3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42" name="Oval 418"/>
              <p:cNvSpPr>
                <a:spLocks noChangeArrowheads="1"/>
              </p:cNvSpPr>
              <p:nvPr/>
            </p:nvSpPr>
            <p:spPr bwMode="auto">
              <a:xfrm>
                <a:off x="3746" y="1273"/>
                <a:ext cx="379" cy="3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43" name="Oval 419"/>
              <p:cNvSpPr>
                <a:spLocks noChangeArrowheads="1"/>
              </p:cNvSpPr>
              <p:nvPr/>
            </p:nvSpPr>
            <p:spPr bwMode="auto">
              <a:xfrm>
                <a:off x="3746" y="1273"/>
                <a:ext cx="379" cy="3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44" name="Oval 420"/>
              <p:cNvSpPr>
                <a:spLocks noChangeArrowheads="1"/>
              </p:cNvSpPr>
              <p:nvPr/>
            </p:nvSpPr>
            <p:spPr bwMode="auto">
              <a:xfrm>
                <a:off x="3746" y="1273"/>
                <a:ext cx="379" cy="3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45" name="Oval 421"/>
              <p:cNvSpPr>
                <a:spLocks noChangeArrowheads="1"/>
              </p:cNvSpPr>
              <p:nvPr/>
            </p:nvSpPr>
            <p:spPr bwMode="auto">
              <a:xfrm>
                <a:off x="3746" y="1273"/>
                <a:ext cx="379" cy="3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46" name="Oval 422"/>
              <p:cNvSpPr>
                <a:spLocks noChangeArrowheads="1"/>
              </p:cNvSpPr>
              <p:nvPr/>
            </p:nvSpPr>
            <p:spPr bwMode="auto">
              <a:xfrm>
                <a:off x="3746" y="1273"/>
                <a:ext cx="379" cy="3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47" name="Oval 423"/>
              <p:cNvSpPr>
                <a:spLocks noChangeArrowheads="1"/>
              </p:cNvSpPr>
              <p:nvPr/>
            </p:nvSpPr>
            <p:spPr bwMode="auto">
              <a:xfrm>
                <a:off x="3746" y="1273"/>
                <a:ext cx="379" cy="3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48" name="Oval 424"/>
              <p:cNvSpPr>
                <a:spLocks noChangeArrowheads="1"/>
              </p:cNvSpPr>
              <p:nvPr/>
            </p:nvSpPr>
            <p:spPr bwMode="auto">
              <a:xfrm>
                <a:off x="3882" y="1640"/>
                <a:ext cx="105" cy="101"/>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49" name="Oval 425"/>
              <p:cNvSpPr>
                <a:spLocks noChangeArrowheads="1"/>
              </p:cNvSpPr>
              <p:nvPr/>
            </p:nvSpPr>
            <p:spPr bwMode="auto">
              <a:xfrm>
                <a:off x="3746" y="1273"/>
                <a:ext cx="379" cy="3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50" name="Oval 426"/>
              <p:cNvSpPr>
                <a:spLocks noChangeArrowheads="1"/>
              </p:cNvSpPr>
              <p:nvPr/>
            </p:nvSpPr>
            <p:spPr bwMode="auto">
              <a:xfrm>
                <a:off x="3746" y="1273"/>
                <a:ext cx="379" cy="3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51" name="Oval 427"/>
              <p:cNvSpPr>
                <a:spLocks noChangeArrowheads="1"/>
              </p:cNvSpPr>
              <p:nvPr/>
            </p:nvSpPr>
            <p:spPr bwMode="auto">
              <a:xfrm>
                <a:off x="3746" y="1273"/>
                <a:ext cx="379" cy="3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52" name="Oval 428"/>
              <p:cNvSpPr>
                <a:spLocks noChangeArrowheads="1"/>
              </p:cNvSpPr>
              <p:nvPr/>
            </p:nvSpPr>
            <p:spPr bwMode="auto">
              <a:xfrm>
                <a:off x="3746" y="1273"/>
                <a:ext cx="379" cy="3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53" name="Oval 429"/>
              <p:cNvSpPr>
                <a:spLocks noChangeArrowheads="1"/>
              </p:cNvSpPr>
              <p:nvPr/>
            </p:nvSpPr>
            <p:spPr bwMode="auto">
              <a:xfrm>
                <a:off x="3746" y="1273"/>
                <a:ext cx="379" cy="3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54" name="Oval 430"/>
              <p:cNvSpPr>
                <a:spLocks noChangeArrowheads="1"/>
              </p:cNvSpPr>
              <p:nvPr/>
            </p:nvSpPr>
            <p:spPr bwMode="auto">
              <a:xfrm>
                <a:off x="3746" y="1273"/>
                <a:ext cx="379" cy="3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55" name="Oval 431"/>
              <p:cNvSpPr>
                <a:spLocks noChangeArrowheads="1"/>
              </p:cNvSpPr>
              <p:nvPr/>
            </p:nvSpPr>
            <p:spPr bwMode="auto">
              <a:xfrm>
                <a:off x="3746" y="1273"/>
                <a:ext cx="379" cy="3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56" name="Oval 432"/>
              <p:cNvSpPr>
                <a:spLocks noChangeArrowheads="1"/>
              </p:cNvSpPr>
              <p:nvPr/>
            </p:nvSpPr>
            <p:spPr bwMode="auto">
              <a:xfrm>
                <a:off x="3746" y="1273"/>
                <a:ext cx="379" cy="3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57" name="Oval 433"/>
              <p:cNvSpPr>
                <a:spLocks noChangeArrowheads="1"/>
              </p:cNvSpPr>
              <p:nvPr/>
            </p:nvSpPr>
            <p:spPr bwMode="auto">
              <a:xfrm>
                <a:off x="3746" y="1273"/>
                <a:ext cx="379" cy="3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58" name="Oval 434"/>
              <p:cNvSpPr>
                <a:spLocks noChangeArrowheads="1"/>
              </p:cNvSpPr>
              <p:nvPr/>
            </p:nvSpPr>
            <p:spPr bwMode="auto">
              <a:xfrm>
                <a:off x="3882" y="1640"/>
                <a:ext cx="105" cy="101"/>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59" name="Oval 435"/>
              <p:cNvSpPr>
                <a:spLocks noChangeArrowheads="1"/>
              </p:cNvSpPr>
              <p:nvPr/>
            </p:nvSpPr>
            <p:spPr bwMode="auto">
              <a:xfrm>
                <a:off x="3746" y="1273"/>
                <a:ext cx="379" cy="3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60" name="Oval 436"/>
              <p:cNvSpPr>
                <a:spLocks noChangeArrowheads="1"/>
              </p:cNvSpPr>
              <p:nvPr/>
            </p:nvSpPr>
            <p:spPr bwMode="auto">
              <a:xfrm>
                <a:off x="3746" y="1273"/>
                <a:ext cx="379" cy="3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462" name="Oval 438"/>
            <p:cNvSpPr>
              <a:spLocks noChangeArrowheads="1"/>
            </p:cNvSpPr>
            <p:nvPr/>
          </p:nvSpPr>
          <p:spPr bwMode="auto">
            <a:xfrm>
              <a:off x="3746" y="1273"/>
              <a:ext cx="379" cy="365"/>
            </a:xfrm>
            <a:prstGeom prst="ellipse">
              <a:avLst/>
            </a:prstGeom>
            <a:solidFill>
              <a:srgbClr val="1A476F"/>
            </a:solidFill>
            <a:ln w="8">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63" name="Line 439"/>
            <p:cNvSpPr>
              <a:spLocks noChangeShapeType="1"/>
            </p:cNvSpPr>
            <p:nvPr/>
          </p:nvSpPr>
          <p:spPr bwMode="auto">
            <a:xfrm flipV="1">
              <a:off x="1374" y="1169"/>
              <a:ext cx="1" cy="1981"/>
            </a:xfrm>
            <a:prstGeom prst="line">
              <a:avLst/>
            </a:prstGeom>
            <a:noFill/>
            <a:ln w="4">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64" name="Line 440"/>
            <p:cNvSpPr>
              <a:spLocks noChangeShapeType="1"/>
            </p:cNvSpPr>
            <p:nvPr/>
          </p:nvSpPr>
          <p:spPr bwMode="auto">
            <a:xfrm flipH="1">
              <a:off x="1339" y="3098"/>
              <a:ext cx="35" cy="1"/>
            </a:xfrm>
            <a:prstGeom prst="line">
              <a:avLst/>
            </a:prstGeom>
            <a:noFill/>
            <a:ln w="4">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65" name="Rectangle 441"/>
            <p:cNvSpPr>
              <a:spLocks noChangeArrowheads="1"/>
            </p:cNvSpPr>
            <p:nvPr/>
          </p:nvSpPr>
          <p:spPr bwMode="auto">
            <a:xfrm rot="16200000">
              <a:off x="1241" y="3038"/>
              <a:ext cx="90"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66" name="Line 442"/>
            <p:cNvSpPr>
              <a:spLocks noChangeShapeType="1"/>
            </p:cNvSpPr>
            <p:nvPr/>
          </p:nvSpPr>
          <p:spPr bwMode="auto">
            <a:xfrm flipH="1">
              <a:off x="1339" y="2630"/>
              <a:ext cx="35" cy="1"/>
            </a:xfrm>
            <a:prstGeom prst="line">
              <a:avLst/>
            </a:prstGeom>
            <a:noFill/>
            <a:ln w="4">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67" name="Rectangle 443"/>
            <p:cNvSpPr>
              <a:spLocks noChangeArrowheads="1"/>
            </p:cNvSpPr>
            <p:nvPr/>
          </p:nvSpPr>
          <p:spPr bwMode="auto">
            <a:xfrm rot="16200000">
              <a:off x="1241" y="2570"/>
              <a:ext cx="90"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68" name="Line 444"/>
            <p:cNvSpPr>
              <a:spLocks noChangeShapeType="1"/>
            </p:cNvSpPr>
            <p:nvPr/>
          </p:nvSpPr>
          <p:spPr bwMode="auto">
            <a:xfrm flipH="1">
              <a:off x="1339" y="2160"/>
              <a:ext cx="35" cy="1"/>
            </a:xfrm>
            <a:prstGeom prst="line">
              <a:avLst/>
            </a:prstGeom>
            <a:noFill/>
            <a:ln w="4">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69" name="Rectangle 445"/>
            <p:cNvSpPr>
              <a:spLocks noChangeArrowheads="1"/>
            </p:cNvSpPr>
            <p:nvPr/>
          </p:nvSpPr>
          <p:spPr bwMode="auto">
            <a:xfrm rot="16200000">
              <a:off x="1241" y="2100"/>
              <a:ext cx="90"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70" name="Line 446"/>
            <p:cNvSpPr>
              <a:spLocks noChangeShapeType="1"/>
            </p:cNvSpPr>
            <p:nvPr/>
          </p:nvSpPr>
          <p:spPr bwMode="auto">
            <a:xfrm flipH="1">
              <a:off x="1339" y="1692"/>
              <a:ext cx="35" cy="1"/>
            </a:xfrm>
            <a:prstGeom prst="line">
              <a:avLst/>
            </a:prstGeom>
            <a:noFill/>
            <a:ln w="4">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71" name="Rectangle 447"/>
            <p:cNvSpPr>
              <a:spLocks noChangeArrowheads="1"/>
            </p:cNvSpPr>
            <p:nvPr/>
          </p:nvSpPr>
          <p:spPr bwMode="auto">
            <a:xfrm rot="16200000">
              <a:off x="1241" y="1631"/>
              <a:ext cx="90"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6</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72" name="Line 448"/>
            <p:cNvSpPr>
              <a:spLocks noChangeShapeType="1"/>
            </p:cNvSpPr>
            <p:nvPr/>
          </p:nvSpPr>
          <p:spPr bwMode="auto">
            <a:xfrm flipH="1">
              <a:off x="1339" y="1221"/>
              <a:ext cx="35" cy="1"/>
            </a:xfrm>
            <a:prstGeom prst="line">
              <a:avLst/>
            </a:prstGeom>
            <a:noFill/>
            <a:ln w="4">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73" name="Rectangle 449"/>
            <p:cNvSpPr>
              <a:spLocks noChangeArrowheads="1"/>
            </p:cNvSpPr>
            <p:nvPr/>
          </p:nvSpPr>
          <p:spPr bwMode="auto">
            <a:xfrm rot="16200000">
              <a:off x="1241" y="1160"/>
              <a:ext cx="90"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8</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74" name="Rectangle 450"/>
            <p:cNvSpPr>
              <a:spLocks noChangeArrowheads="1"/>
            </p:cNvSpPr>
            <p:nvPr/>
          </p:nvSpPr>
          <p:spPr bwMode="auto">
            <a:xfrm rot="16200000">
              <a:off x="1107" y="2100"/>
              <a:ext cx="166"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PR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75" name="Line 451"/>
            <p:cNvSpPr>
              <a:spLocks noChangeShapeType="1"/>
            </p:cNvSpPr>
            <p:nvPr/>
          </p:nvSpPr>
          <p:spPr bwMode="auto">
            <a:xfrm>
              <a:off x="1374" y="3150"/>
              <a:ext cx="2974" cy="1"/>
            </a:xfrm>
            <a:prstGeom prst="line">
              <a:avLst/>
            </a:prstGeom>
            <a:noFill/>
            <a:ln w="4">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76" name="Line 452"/>
            <p:cNvSpPr>
              <a:spLocks noChangeShapeType="1"/>
            </p:cNvSpPr>
            <p:nvPr/>
          </p:nvSpPr>
          <p:spPr bwMode="auto">
            <a:xfrm>
              <a:off x="1428" y="3150"/>
              <a:ext cx="1" cy="34"/>
            </a:xfrm>
            <a:prstGeom prst="line">
              <a:avLst/>
            </a:prstGeom>
            <a:noFill/>
            <a:ln w="4">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77" name="Rectangle 453"/>
            <p:cNvSpPr>
              <a:spLocks noChangeArrowheads="1"/>
            </p:cNvSpPr>
            <p:nvPr/>
          </p:nvSpPr>
          <p:spPr bwMode="auto">
            <a:xfrm>
              <a:off x="1383" y="3200"/>
              <a:ext cx="90"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78" name="Line 454"/>
            <p:cNvSpPr>
              <a:spLocks noChangeShapeType="1"/>
            </p:cNvSpPr>
            <p:nvPr/>
          </p:nvSpPr>
          <p:spPr bwMode="auto">
            <a:xfrm>
              <a:off x="2145" y="3150"/>
              <a:ext cx="1" cy="34"/>
            </a:xfrm>
            <a:prstGeom prst="line">
              <a:avLst/>
            </a:prstGeom>
            <a:noFill/>
            <a:ln w="4">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79" name="Rectangle 455"/>
            <p:cNvSpPr>
              <a:spLocks noChangeArrowheads="1"/>
            </p:cNvSpPr>
            <p:nvPr/>
          </p:nvSpPr>
          <p:spPr bwMode="auto">
            <a:xfrm>
              <a:off x="2100" y="3200"/>
              <a:ext cx="90"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80" name="Line 456"/>
            <p:cNvSpPr>
              <a:spLocks noChangeShapeType="1"/>
            </p:cNvSpPr>
            <p:nvPr/>
          </p:nvSpPr>
          <p:spPr bwMode="auto">
            <a:xfrm>
              <a:off x="2861" y="3150"/>
              <a:ext cx="1" cy="34"/>
            </a:xfrm>
            <a:prstGeom prst="line">
              <a:avLst/>
            </a:prstGeom>
            <a:noFill/>
            <a:ln w="4">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81" name="Rectangle 457"/>
            <p:cNvSpPr>
              <a:spLocks noChangeArrowheads="1"/>
            </p:cNvSpPr>
            <p:nvPr/>
          </p:nvSpPr>
          <p:spPr bwMode="auto">
            <a:xfrm>
              <a:off x="2816" y="3200"/>
              <a:ext cx="90"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82" name="Line 458"/>
            <p:cNvSpPr>
              <a:spLocks noChangeShapeType="1"/>
            </p:cNvSpPr>
            <p:nvPr/>
          </p:nvSpPr>
          <p:spPr bwMode="auto">
            <a:xfrm>
              <a:off x="3578" y="3150"/>
              <a:ext cx="1" cy="34"/>
            </a:xfrm>
            <a:prstGeom prst="line">
              <a:avLst/>
            </a:prstGeom>
            <a:noFill/>
            <a:ln w="4">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83" name="Rectangle 459"/>
            <p:cNvSpPr>
              <a:spLocks noChangeArrowheads="1"/>
            </p:cNvSpPr>
            <p:nvPr/>
          </p:nvSpPr>
          <p:spPr bwMode="auto">
            <a:xfrm>
              <a:off x="3533" y="3200"/>
              <a:ext cx="90"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6</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84" name="Line 460"/>
            <p:cNvSpPr>
              <a:spLocks noChangeShapeType="1"/>
            </p:cNvSpPr>
            <p:nvPr/>
          </p:nvSpPr>
          <p:spPr bwMode="auto">
            <a:xfrm>
              <a:off x="4294" y="3150"/>
              <a:ext cx="1" cy="34"/>
            </a:xfrm>
            <a:prstGeom prst="line">
              <a:avLst/>
            </a:prstGeom>
            <a:noFill/>
            <a:ln w="4">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85" name="Rectangle 461"/>
            <p:cNvSpPr>
              <a:spLocks noChangeArrowheads="1"/>
            </p:cNvSpPr>
            <p:nvPr/>
          </p:nvSpPr>
          <p:spPr bwMode="auto">
            <a:xfrm>
              <a:off x="4249" y="3200"/>
              <a:ext cx="90"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8</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86" name="Rectangle 462"/>
            <p:cNvSpPr>
              <a:spLocks noChangeArrowheads="1"/>
            </p:cNvSpPr>
            <p:nvPr/>
          </p:nvSpPr>
          <p:spPr bwMode="auto">
            <a:xfrm>
              <a:off x="2783" y="3282"/>
              <a:ext cx="156"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CL</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CPRs vs. per Capita Income</a:t>
            </a:r>
            <a:endParaRPr lang="en-US" dirty="0"/>
          </a:p>
        </p:txBody>
      </p:sp>
      <p:sp>
        <p:nvSpPr>
          <p:cNvPr id="239" name="Content Placeholder 238"/>
          <p:cNvSpPr>
            <a:spLocks noGrp="1"/>
          </p:cNvSpPr>
          <p:nvPr>
            <p:ph sz="half" idx="1"/>
          </p:nvPr>
        </p:nvSpPr>
        <p:spPr>
          <a:xfrm>
            <a:off x="2133600" y="5562600"/>
            <a:ext cx="5029200" cy="685800"/>
          </a:xfrm>
        </p:spPr>
        <p:txBody>
          <a:bodyPr>
            <a:normAutofit/>
          </a:bodyPr>
          <a:lstStyle/>
          <a:p>
            <a:pPr>
              <a:buNone/>
            </a:pPr>
            <a:r>
              <a:rPr lang="en-US" sz="1700" dirty="0" smtClean="0"/>
              <a:t>Source: Freedom House and World Bank, 2007 </a:t>
            </a:r>
          </a:p>
          <a:p>
            <a:endParaRPr lang="en-US" dirty="0"/>
          </a:p>
        </p:txBody>
      </p:sp>
      <p:graphicFrame>
        <p:nvGraphicFramePr>
          <p:cNvPr id="241" name="Chart 240"/>
          <p:cNvGraphicFramePr/>
          <p:nvPr/>
        </p:nvGraphicFramePr>
        <p:xfrm>
          <a:off x="1371600" y="1752600"/>
          <a:ext cx="5943600" cy="3733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ESCRs vs. per Capita Income</a:t>
            </a:r>
            <a:endParaRPr lang="en-US" dirty="0"/>
          </a:p>
        </p:txBody>
      </p:sp>
      <p:sp>
        <p:nvSpPr>
          <p:cNvPr id="239" name="Content Placeholder 238"/>
          <p:cNvSpPr>
            <a:spLocks noGrp="1"/>
          </p:cNvSpPr>
          <p:nvPr>
            <p:ph sz="half" idx="1"/>
          </p:nvPr>
        </p:nvSpPr>
        <p:spPr>
          <a:xfrm>
            <a:off x="2133600" y="5562600"/>
            <a:ext cx="5029200" cy="685800"/>
          </a:xfrm>
        </p:spPr>
        <p:txBody>
          <a:bodyPr>
            <a:normAutofit/>
          </a:bodyPr>
          <a:lstStyle/>
          <a:p>
            <a:pPr>
              <a:buNone/>
            </a:pPr>
            <a:r>
              <a:rPr lang="en-US" sz="1700" dirty="0" smtClean="0"/>
              <a:t>Source: Fraser Institute and World Bank, 2007 </a:t>
            </a:r>
          </a:p>
          <a:p>
            <a:endParaRPr lang="en-US" dirty="0"/>
          </a:p>
        </p:txBody>
      </p:sp>
      <p:graphicFrame>
        <p:nvGraphicFramePr>
          <p:cNvPr id="235" name="Chart 234"/>
          <p:cNvGraphicFramePr/>
          <p:nvPr/>
        </p:nvGraphicFramePr>
        <p:xfrm>
          <a:off x="1371600" y="1905000"/>
          <a:ext cx="6019800" cy="3657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Economic freedom vs. per Capita Income</a:t>
            </a:r>
            <a:endParaRPr lang="en-US" dirty="0"/>
          </a:p>
        </p:txBody>
      </p:sp>
      <p:sp>
        <p:nvSpPr>
          <p:cNvPr id="239" name="Content Placeholder 238"/>
          <p:cNvSpPr>
            <a:spLocks noGrp="1"/>
          </p:cNvSpPr>
          <p:nvPr>
            <p:ph sz="half" idx="1"/>
          </p:nvPr>
        </p:nvSpPr>
        <p:spPr>
          <a:xfrm>
            <a:off x="2133600" y="5562600"/>
            <a:ext cx="5029200" cy="685800"/>
          </a:xfrm>
        </p:spPr>
        <p:txBody>
          <a:bodyPr>
            <a:normAutofit/>
          </a:bodyPr>
          <a:lstStyle/>
          <a:p>
            <a:pPr>
              <a:buNone/>
            </a:pPr>
            <a:r>
              <a:rPr lang="en-US" sz="1700" dirty="0" smtClean="0"/>
              <a:t>Source: Fraser Institute and World Bank, 2007 </a:t>
            </a:r>
          </a:p>
          <a:p>
            <a:endParaRPr lang="en-US" dirty="0"/>
          </a:p>
        </p:txBody>
      </p:sp>
      <p:graphicFrame>
        <p:nvGraphicFramePr>
          <p:cNvPr id="5" name="Chart 4"/>
          <p:cNvGraphicFramePr/>
          <p:nvPr/>
        </p:nvGraphicFramePr>
        <p:xfrm>
          <a:off x="1295400" y="1998535"/>
          <a:ext cx="6248400" cy="364026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Results</a:t>
            </a:r>
            <a:endParaRPr lang="en-US" dirty="0"/>
          </a:p>
        </p:txBody>
      </p:sp>
      <p:graphicFrame>
        <p:nvGraphicFramePr>
          <p:cNvPr id="8" name="Table 7"/>
          <p:cNvGraphicFramePr>
            <a:graphicFrameLocks noGrp="1"/>
          </p:cNvGraphicFramePr>
          <p:nvPr/>
        </p:nvGraphicFramePr>
        <p:xfrm>
          <a:off x="533400" y="1752600"/>
          <a:ext cx="7924801" cy="4572007"/>
        </p:xfrm>
        <a:graphic>
          <a:graphicData uri="http://schemas.openxmlformats.org/drawingml/2006/table">
            <a:tbl>
              <a:tblPr/>
              <a:tblGrid>
                <a:gridCol w="1241155"/>
                <a:gridCol w="936230"/>
                <a:gridCol w="1040256"/>
                <a:gridCol w="1079266"/>
                <a:gridCol w="962237"/>
                <a:gridCol w="871215"/>
                <a:gridCol w="845208"/>
                <a:gridCol w="949234"/>
              </a:tblGrid>
              <a:tr h="182606">
                <a:tc>
                  <a:txBody>
                    <a:bodyPr/>
                    <a:lstStyle/>
                    <a:p>
                      <a:pPr marL="0" marR="0" algn="l">
                        <a:lnSpc>
                          <a:spcPct val="115000"/>
                        </a:lnSpc>
                        <a:spcBef>
                          <a:spcPts val="0"/>
                        </a:spcBef>
                        <a:spcAft>
                          <a:spcPts val="0"/>
                        </a:spcAft>
                      </a:pPr>
                      <a:endParaRPr lang="en-US" sz="800" b="0" dirty="0">
                        <a:latin typeface="Calibri"/>
                        <a:ea typeface="Calibri"/>
                        <a:cs typeface="Times New Roman"/>
                      </a:endParaRPr>
                    </a:p>
                  </a:txBody>
                  <a:tcPr marL="52632" marR="52632"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b="0" dirty="0">
                          <a:solidFill>
                            <a:srgbClr val="000000"/>
                          </a:solidFill>
                          <a:latin typeface="Calibri"/>
                          <a:ea typeface="Calibri"/>
                          <a:cs typeface="Times New Roman"/>
                        </a:rPr>
                        <a:t>Coefficient </a:t>
                      </a:r>
                      <a:endParaRPr lang="en-US" sz="800" b="0" dirty="0">
                        <a:latin typeface="Calibri"/>
                        <a:ea typeface="Calibri"/>
                        <a:cs typeface="Times New Roman"/>
                      </a:endParaRPr>
                    </a:p>
                  </a:txBody>
                  <a:tcPr marL="52632" marR="52632"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b="0" dirty="0">
                          <a:solidFill>
                            <a:srgbClr val="000000"/>
                          </a:solidFill>
                          <a:latin typeface="Calibri"/>
                          <a:ea typeface="Calibri"/>
                          <a:cs typeface="Times New Roman"/>
                        </a:rPr>
                        <a:t>Coefficient </a:t>
                      </a:r>
                      <a:endParaRPr lang="en-US" sz="800" b="0" dirty="0">
                        <a:latin typeface="Calibri"/>
                        <a:ea typeface="Calibri"/>
                        <a:cs typeface="Times New Roman"/>
                      </a:endParaRPr>
                    </a:p>
                  </a:txBody>
                  <a:tcPr marL="52632" marR="52632"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b="0" dirty="0">
                          <a:solidFill>
                            <a:srgbClr val="000000"/>
                          </a:solidFill>
                          <a:latin typeface="Calibri"/>
                          <a:ea typeface="Calibri"/>
                          <a:cs typeface="Times New Roman"/>
                        </a:rPr>
                        <a:t>Coefficient </a:t>
                      </a:r>
                      <a:endParaRPr lang="en-US" sz="800" b="0" dirty="0">
                        <a:latin typeface="Calibri"/>
                        <a:ea typeface="Calibri"/>
                        <a:cs typeface="Times New Roman"/>
                      </a:endParaRPr>
                    </a:p>
                  </a:txBody>
                  <a:tcPr marL="52632" marR="52632"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b="0" dirty="0">
                          <a:solidFill>
                            <a:srgbClr val="000000"/>
                          </a:solidFill>
                          <a:latin typeface="Calibri"/>
                          <a:ea typeface="Calibri"/>
                          <a:cs typeface="Times New Roman"/>
                        </a:rPr>
                        <a:t>Coefficient </a:t>
                      </a:r>
                      <a:endParaRPr lang="en-US" sz="800" b="0" dirty="0">
                        <a:latin typeface="Calibri"/>
                        <a:ea typeface="Calibri"/>
                        <a:cs typeface="Times New Roman"/>
                      </a:endParaRPr>
                    </a:p>
                  </a:txBody>
                  <a:tcPr marL="52632" marR="52632"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b="0" dirty="0">
                          <a:solidFill>
                            <a:srgbClr val="000000"/>
                          </a:solidFill>
                          <a:latin typeface="Calibri"/>
                          <a:ea typeface="Calibri"/>
                          <a:cs typeface="Times New Roman"/>
                        </a:rPr>
                        <a:t>Coefficient </a:t>
                      </a:r>
                      <a:endParaRPr lang="en-US" sz="800" b="0" dirty="0">
                        <a:latin typeface="Calibri"/>
                        <a:ea typeface="Calibri"/>
                        <a:cs typeface="Times New Roman"/>
                      </a:endParaRPr>
                    </a:p>
                  </a:txBody>
                  <a:tcPr marL="52632" marR="52632"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b="0" dirty="0">
                          <a:solidFill>
                            <a:srgbClr val="000000"/>
                          </a:solidFill>
                          <a:latin typeface="Calibri"/>
                          <a:ea typeface="Calibri"/>
                          <a:cs typeface="Times New Roman"/>
                        </a:rPr>
                        <a:t>Coefficient </a:t>
                      </a:r>
                      <a:endParaRPr lang="en-US" sz="800" b="0" dirty="0">
                        <a:latin typeface="Calibri"/>
                        <a:ea typeface="Calibri"/>
                        <a:cs typeface="Times New Roman"/>
                      </a:endParaRPr>
                    </a:p>
                  </a:txBody>
                  <a:tcPr marL="52632" marR="52632"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b="1" dirty="0">
                          <a:solidFill>
                            <a:srgbClr val="000000"/>
                          </a:solidFill>
                          <a:latin typeface="Calibri"/>
                          <a:ea typeface="Calibri"/>
                          <a:cs typeface="Times New Roman"/>
                        </a:rPr>
                        <a:t>Coefficient </a:t>
                      </a:r>
                      <a:endParaRPr lang="en-US" sz="800" b="1" dirty="0">
                        <a:latin typeface="Calibri"/>
                        <a:ea typeface="Calibri"/>
                        <a:cs typeface="Times New Roman"/>
                      </a:endParaRPr>
                    </a:p>
                  </a:txBody>
                  <a:tcPr marL="52632" marR="52632"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r>
              <a:tr h="182606">
                <a:tc>
                  <a:txBody>
                    <a:bodyPr/>
                    <a:lstStyle/>
                    <a:p>
                      <a:pPr marL="0" marR="0" algn="l">
                        <a:lnSpc>
                          <a:spcPct val="115000"/>
                        </a:lnSpc>
                        <a:spcBef>
                          <a:spcPts val="0"/>
                        </a:spcBef>
                        <a:spcAft>
                          <a:spcPts val="0"/>
                        </a:spcAft>
                      </a:pPr>
                      <a:r>
                        <a:rPr lang="en-US" sz="800" b="0">
                          <a:solidFill>
                            <a:srgbClr val="000000"/>
                          </a:solidFill>
                          <a:latin typeface="Calibri"/>
                          <a:ea typeface="Calibri"/>
                          <a:cs typeface="Times New Roman"/>
                        </a:rPr>
                        <a:t>Column</a:t>
                      </a:r>
                      <a:endParaRPr lang="en-US" sz="800" b="0">
                        <a:latin typeface="Calibri"/>
                        <a:ea typeface="Calibri"/>
                        <a:cs typeface="Times New Roman"/>
                      </a:endParaRPr>
                    </a:p>
                  </a:txBody>
                  <a:tcPr marL="52632" marR="52632"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marL="0" marR="0" algn="r">
                        <a:lnSpc>
                          <a:spcPct val="115000"/>
                        </a:lnSpc>
                        <a:spcBef>
                          <a:spcPts val="0"/>
                        </a:spcBef>
                        <a:spcAft>
                          <a:spcPts val="0"/>
                        </a:spcAft>
                      </a:pPr>
                      <a:r>
                        <a:rPr lang="en-US" sz="800" b="0" dirty="0">
                          <a:solidFill>
                            <a:srgbClr val="000000"/>
                          </a:solidFill>
                          <a:latin typeface="Calibri"/>
                          <a:ea typeface="Calibri"/>
                          <a:cs typeface="Times New Roman"/>
                        </a:rPr>
                        <a:t>1</a:t>
                      </a:r>
                      <a:endParaRPr lang="en-US" sz="800" b="0" dirty="0">
                        <a:latin typeface="Calibri"/>
                        <a:ea typeface="Calibri"/>
                        <a:cs typeface="Times New Roman"/>
                      </a:endParaRPr>
                    </a:p>
                  </a:txBody>
                  <a:tcPr marL="52632" marR="52632"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marL="0" marR="0" algn="r">
                        <a:lnSpc>
                          <a:spcPct val="115000"/>
                        </a:lnSpc>
                        <a:spcBef>
                          <a:spcPts val="0"/>
                        </a:spcBef>
                        <a:spcAft>
                          <a:spcPts val="0"/>
                        </a:spcAft>
                      </a:pPr>
                      <a:r>
                        <a:rPr lang="en-US" sz="800" b="0" dirty="0">
                          <a:solidFill>
                            <a:srgbClr val="000000"/>
                          </a:solidFill>
                          <a:latin typeface="Calibri"/>
                          <a:ea typeface="Calibri"/>
                          <a:cs typeface="Times New Roman"/>
                        </a:rPr>
                        <a:t>2</a:t>
                      </a:r>
                      <a:endParaRPr lang="en-US" sz="800" b="0" dirty="0">
                        <a:latin typeface="Calibri"/>
                        <a:ea typeface="Calibri"/>
                        <a:cs typeface="Times New Roman"/>
                      </a:endParaRPr>
                    </a:p>
                  </a:txBody>
                  <a:tcPr marL="52632" marR="52632"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marL="0" marR="0" algn="r">
                        <a:lnSpc>
                          <a:spcPct val="115000"/>
                        </a:lnSpc>
                        <a:spcBef>
                          <a:spcPts val="0"/>
                        </a:spcBef>
                        <a:spcAft>
                          <a:spcPts val="0"/>
                        </a:spcAft>
                      </a:pPr>
                      <a:r>
                        <a:rPr lang="en-US" sz="800" b="0" dirty="0">
                          <a:solidFill>
                            <a:srgbClr val="000000"/>
                          </a:solidFill>
                          <a:latin typeface="Calibri"/>
                          <a:ea typeface="Calibri"/>
                          <a:cs typeface="Times New Roman"/>
                        </a:rPr>
                        <a:t>3</a:t>
                      </a:r>
                      <a:endParaRPr lang="en-US" sz="800" b="0" dirty="0">
                        <a:latin typeface="Calibri"/>
                        <a:ea typeface="Calibri"/>
                        <a:cs typeface="Times New Roman"/>
                      </a:endParaRPr>
                    </a:p>
                  </a:txBody>
                  <a:tcPr marL="52632" marR="52632"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marL="0" marR="0" algn="r">
                        <a:lnSpc>
                          <a:spcPct val="115000"/>
                        </a:lnSpc>
                        <a:spcBef>
                          <a:spcPts val="0"/>
                        </a:spcBef>
                        <a:spcAft>
                          <a:spcPts val="0"/>
                        </a:spcAft>
                      </a:pPr>
                      <a:r>
                        <a:rPr lang="en-US" sz="800" b="0" dirty="0">
                          <a:solidFill>
                            <a:srgbClr val="000000"/>
                          </a:solidFill>
                          <a:latin typeface="Calibri"/>
                          <a:ea typeface="Calibri"/>
                          <a:cs typeface="Times New Roman"/>
                        </a:rPr>
                        <a:t>4</a:t>
                      </a:r>
                      <a:endParaRPr lang="en-US" sz="800" b="0" dirty="0">
                        <a:latin typeface="Calibri"/>
                        <a:ea typeface="Calibri"/>
                        <a:cs typeface="Times New Roman"/>
                      </a:endParaRPr>
                    </a:p>
                  </a:txBody>
                  <a:tcPr marL="52632" marR="52632"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marL="0" marR="0" algn="r">
                        <a:lnSpc>
                          <a:spcPct val="115000"/>
                        </a:lnSpc>
                        <a:spcBef>
                          <a:spcPts val="0"/>
                        </a:spcBef>
                        <a:spcAft>
                          <a:spcPts val="0"/>
                        </a:spcAft>
                      </a:pPr>
                      <a:r>
                        <a:rPr lang="en-US" sz="800" b="0" dirty="0">
                          <a:solidFill>
                            <a:srgbClr val="000000"/>
                          </a:solidFill>
                          <a:latin typeface="Calibri"/>
                          <a:ea typeface="Calibri"/>
                          <a:cs typeface="Times New Roman"/>
                        </a:rPr>
                        <a:t>5</a:t>
                      </a:r>
                      <a:endParaRPr lang="en-US" sz="800" b="0" dirty="0">
                        <a:latin typeface="Calibri"/>
                        <a:ea typeface="Calibri"/>
                        <a:cs typeface="Times New Roman"/>
                      </a:endParaRPr>
                    </a:p>
                  </a:txBody>
                  <a:tcPr marL="52632" marR="52632"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marL="0" marR="0" algn="r">
                        <a:lnSpc>
                          <a:spcPct val="115000"/>
                        </a:lnSpc>
                        <a:spcBef>
                          <a:spcPts val="0"/>
                        </a:spcBef>
                        <a:spcAft>
                          <a:spcPts val="0"/>
                        </a:spcAft>
                      </a:pPr>
                      <a:r>
                        <a:rPr lang="en-US" sz="800" b="0" dirty="0">
                          <a:solidFill>
                            <a:srgbClr val="000000"/>
                          </a:solidFill>
                          <a:latin typeface="Calibri"/>
                          <a:ea typeface="Calibri"/>
                          <a:cs typeface="Times New Roman"/>
                        </a:rPr>
                        <a:t>6</a:t>
                      </a:r>
                      <a:endParaRPr lang="en-US" sz="800" b="0" dirty="0">
                        <a:latin typeface="Calibri"/>
                        <a:ea typeface="Calibri"/>
                        <a:cs typeface="Times New Roman"/>
                      </a:endParaRPr>
                    </a:p>
                  </a:txBody>
                  <a:tcPr marL="52632" marR="52632"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marL="0" marR="0" algn="r">
                        <a:lnSpc>
                          <a:spcPct val="115000"/>
                        </a:lnSpc>
                        <a:spcBef>
                          <a:spcPts val="0"/>
                        </a:spcBef>
                        <a:spcAft>
                          <a:spcPts val="0"/>
                        </a:spcAft>
                      </a:pPr>
                      <a:r>
                        <a:rPr lang="en-US" sz="800" b="1" dirty="0">
                          <a:solidFill>
                            <a:srgbClr val="000000"/>
                          </a:solidFill>
                          <a:latin typeface="Calibri"/>
                          <a:ea typeface="Calibri"/>
                          <a:cs typeface="Times New Roman"/>
                        </a:rPr>
                        <a:t>7</a:t>
                      </a:r>
                      <a:endParaRPr lang="en-US" sz="800" b="1" dirty="0">
                        <a:latin typeface="Calibri"/>
                        <a:ea typeface="Calibri"/>
                        <a:cs typeface="Times New Roman"/>
                      </a:endParaRPr>
                    </a:p>
                  </a:txBody>
                  <a:tcPr marL="52632" marR="52632"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r>
              <a:tr h="182606">
                <a:tc>
                  <a:txBody>
                    <a:bodyPr/>
                    <a:lstStyle/>
                    <a:p>
                      <a:pPr marL="0" marR="0" algn="l">
                        <a:lnSpc>
                          <a:spcPct val="115000"/>
                        </a:lnSpc>
                        <a:spcBef>
                          <a:spcPts val="0"/>
                        </a:spcBef>
                        <a:spcAft>
                          <a:spcPts val="0"/>
                        </a:spcAft>
                      </a:pPr>
                      <a:r>
                        <a:rPr lang="en-US" sz="800" b="0">
                          <a:solidFill>
                            <a:srgbClr val="000000"/>
                          </a:solidFill>
                          <a:latin typeface="Calibri"/>
                          <a:ea typeface="Calibri"/>
                          <a:cs typeface="Times New Roman"/>
                        </a:rPr>
                        <a:t>EF</a:t>
                      </a:r>
                      <a:endParaRPr lang="en-US" sz="800" b="0">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1.099***</a:t>
                      </a:r>
                      <a:endParaRPr lang="en-US" sz="800" b="0">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endParaRPr lang="en-US" sz="800" b="0">
                        <a:solidFill>
                          <a:srgbClr val="000000"/>
                        </a:solidFill>
                        <a:latin typeface="Calibri"/>
                        <a:ea typeface="Calibri"/>
                        <a:cs typeface="Times New Roman"/>
                      </a:endParaRPr>
                    </a:p>
                  </a:txBody>
                  <a:tcPr marL="52632" marR="52632" marT="0" marB="0">
                    <a:lnL>
                      <a:noFill/>
                    </a:lnL>
                    <a:lnR>
                      <a:noFill/>
                    </a:lnR>
                    <a:lnT>
                      <a:noFill/>
                    </a:lnT>
                    <a:lnB>
                      <a:noFill/>
                    </a:lnB>
                  </a:tcPr>
                </a:tc>
                <a:tc>
                  <a:txBody>
                    <a:bodyPr/>
                    <a:lstStyle/>
                    <a:p>
                      <a:pPr marL="0" marR="0" algn="l">
                        <a:lnSpc>
                          <a:spcPct val="115000"/>
                        </a:lnSpc>
                        <a:spcBef>
                          <a:spcPts val="0"/>
                        </a:spcBef>
                        <a:spcAft>
                          <a:spcPts val="0"/>
                        </a:spcAft>
                      </a:pPr>
                      <a:endParaRPr lang="en-US" sz="800" b="0">
                        <a:solidFill>
                          <a:srgbClr val="000000"/>
                        </a:solidFill>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0.946***</a:t>
                      </a:r>
                      <a:endParaRPr lang="en-US" sz="800" b="0">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0" dirty="0">
                          <a:solidFill>
                            <a:srgbClr val="000000"/>
                          </a:solidFill>
                          <a:latin typeface="Calibri"/>
                          <a:ea typeface="Calibri"/>
                          <a:cs typeface="Times New Roman"/>
                        </a:rPr>
                        <a:t>1.071***</a:t>
                      </a:r>
                      <a:endParaRPr lang="en-US" sz="800" b="0" dirty="0">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endParaRPr lang="en-US" sz="800" b="0" dirty="0">
                        <a:solidFill>
                          <a:srgbClr val="000000"/>
                        </a:solidFill>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1" dirty="0">
                          <a:solidFill>
                            <a:srgbClr val="000000"/>
                          </a:solidFill>
                          <a:latin typeface="Calibri"/>
                          <a:ea typeface="Calibri"/>
                          <a:cs typeface="Times New Roman"/>
                        </a:rPr>
                        <a:t>0.969***</a:t>
                      </a:r>
                      <a:endParaRPr lang="en-US" sz="800" b="1" dirty="0">
                        <a:latin typeface="Calibri"/>
                        <a:ea typeface="Calibri"/>
                        <a:cs typeface="Times New Roman"/>
                      </a:endParaRPr>
                    </a:p>
                  </a:txBody>
                  <a:tcPr marL="52632" marR="52632" marT="0" marB="0">
                    <a:lnL>
                      <a:noFill/>
                    </a:lnL>
                    <a:lnR>
                      <a:noFill/>
                    </a:lnR>
                    <a:lnT>
                      <a:noFill/>
                    </a:lnT>
                    <a:lnB>
                      <a:noFill/>
                    </a:lnB>
                  </a:tcPr>
                </a:tc>
              </a:tr>
              <a:tr h="182606">
                <a:tc>
                  <a:txBody>
                    <a:bodyPr/>
                    <a:lstStyle/>
                    <a:p>
                      <a:pPr marL="0" marR="0" algn="l">
                        <a:lnSpc>
                          <a:spcPct val="115000"/>
                        </a:lnSpc>
                        <a:spcBef>
                          <a:spcPts val="0"/>
                        </a:spcBef>
                        <a:spcAft>
                          <a:spcPts val="0"/>
                        </a:spcAft>
                      </a:pPr>
                      <a:r>
                        <a:rPr lang="en-US" sz="800" b="0">
                          <a:solidFill>
                            <a:srgbClr val="000000"/>
                          </a:solidFill>
                          <a:latin typeface="Calibri"/>
                          <a:ea typeface="Calibri"/>
                          <a:cs typeface="Times New Roman"/>
                        </a:rPr>
                        <a:t>dEF 1985-1994</a:t>
                      </a:r>
                      <a:endParaRPr lang="en-US" sz="800" b="0">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1.335***</a:t>
                      </a:r>
                      <a:endParaRPr lang="en-US" sz="800" b="0">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r">
                        <a:lnSpc>
                          <a:spcPct val="115000"/>
                        </a:lnSpc>
                        <a:spcBef>
                          <a:spcPts val="0"/>
                        </a:spcBef>
                        <a:spcAft>
                          <a:spcPts val="0"/>
                        </a:spcAft>
                      </a:pPr>
                      <a:endParaRPr lang="en-US" sz="800" b="0">
                        <a:solidFill>
                          <a:srgbClr val="000000"/>
                        </a:solidFill>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800" b="0">
                        <a:solidFill>
                          <a:srgbClr val="000000"/>
                        </a:solidFill>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1.250***</a:t>
                      </a:r>
                      <a:endParaRPr lang="en-US" sz="800" b="0">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1.045***</a:t>
                      </a:r>
                      <a:endParaRPr lang="en-US" sz="800" b="0">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r">
                        <a:lnSpc>
                          <a:spcPct val="115000"/>
                        </a:lnSpc>
                        <a:spcBef>
                          <a:spcPts val="0"/>
                        </a:spcBef>
                        <a:spcAft>
                          <a:spcPts val="0"/>
                        </a:spcAft>
                      </a:pPr>
                      <a:endParaRPr lang="en-US" sz="800" b="0" dirty="0">
                        <a:solidFill>
                          <a:srgbClr val="000000"/>
                        </a:solidFill>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r">
                        <a:lnSpc>
                          <a:spcPct val="115000"/>
                        </a:lnSpc>
                        <a:spcBef>
                          <a:spcPts val="0"/>
                        </a:spcBef>
                        <a:spcAft>
                          <a:spcPts val="0"/>
                        </a:spcAft>
                      </a:pPr>
                      <a:r>
                        <a:rPr lang="en-US" sz="800" b="1" dirty="0">
                          <a:solidFill>
                            <a:srgbClr val="000000"/>
                          </a:solidFill>
                          <a:latin typeface="Calibri"/>
                          <a:ea typeface="Calibri"/>
                          <a:cs typeface="Times New Roman"/>
                        </a:rPr>
                        <a:t>1.375***</a:t>
                      </a:r>
                      <a:endParaRPr lang="en-US" sz="800" b="1" dirty="0">
                        <a:latin typeface="Calibri"/>
                        <a:ea typeface="Calibri"/>
                        <a:cs typeface="Times New Roman"/>
                      </a:endParaRPr>
                    </a:p>
                  </a:txBody>
                  <a:tcPr marL="52632" marR="52632" marT="0" marB="0">
                    <a:lnL>
                      <a:noFill/>
                    </a:lnL>
                    <a:lnR>
                      <a:noFill/>
                    </a:lnR>
                    <a:lnT>
                      <a:noFill/>
                    </a:lnT>
                    <a:lnB>
                      <a:noFill/>
                    </a:lnB>
                    <a:solidFill>
                      <a:srgbClr val="E6EED5"/>
                    </a:solidFill>
                  </a:tcPr>
                </a:tc>
              </a:tr>
              <a:tr h="182606">
                <a:tc>
                  <a:txBody>
                    <a:bodyPr/>
                    <a:lstStyle/>
                    <a:p>
                      <a:pPr marL="0" marR="0" algn="l">
                        <a:lnSpc>
                          <a:spcPct val="115000"/>
                        </a:lnSpc>
                        <a:spcBef>
                          <a:spcPts val="0"/>
                        </a:spcBef>
                        <a:spcAft>
                          <a:spcPts val="0"/>
                        </a:spcAft>
                      </a:pPr>
                      <a:r>
                        <a:rPr lang="en-US" sz="800" b="0">
                          <a:solidFill>
                            <a:srgbClr val="000000"/>
                          </a:solidFill>
                          <a:latin typeface="Calibri"/>
                          <a:ea typeface="Calibri"/>
                          <a:cs typeface="Times New Roman"/>
                        </a:rPr>
                        <a:t>dEF 1995-2004</a:t>
                      </a:r>
                      <a:endParaRPr lang="en-US" sz="800" b="0">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0" dirty="0">
                          <a:solidFill>
                            <a:srgbClr val="000000"/>
                          </a:solidFill>
                          <a:latin typeface="Calibri"/>
                          <a:ea typeface="Calibri"/>
                          <a:cs typeface="Times New Roman"/>
                        </a:rPr>
                        <a:t>0.994***</a:t>
                      </a:r>
                      <a:endParaRPr lang="en-US" sz="800" b="0" dirty="0">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endParaRPr lang="en-US" sz="800" b="0">
                        <a:solidFill>
                          <a:srgbClr val="000000"/>
                        </a:solidFill>
                        <a:latin typeface="Calibri"/>
                        <a:ea typeface="Calibri"/>
                        <a:cs typeface="Times New Roman"/>
                      </a:endParaRPr>
                    </a:p>
                  </a:txBody>
                  <a:tcPr marL="52632" marR="52632" marT="0" marB="0">
                    <a:lnL>
                      <a:noFill/>
                    </a:lnL>
                    <a:lnR>
                      <a:noFill/>
                    </a:lnR>
                    <a:lnT>
                      <a:noFill/>
                    </a:lnT>
                    <a:lnB>
                      <a:noFill/>
                    </a:lnB>
                  </a:tcPr>
                </a:tc>
                <a:tc>
                  <a:txBody>
                    <a:bodyPr/>
                    <a:lstStyle/>
                    <a:p>
                      <a:pPr marL="0" marR="0" algn="l">
                        <a:lnSpc>
                          <a:spcPct val="115000"/>
                        </a:lnSpc>
                        <a:spcBef>
                          <a:spcPts val="0"/>
                        </a:spcBef>
                        <a:spcAft>
                          <a:spcPts val="0"/>
                        </a:spcAft>
                      </a:pPr>
                      <a:endParaRPr lang="en-US" sz="800" b="0">
                        <a:solidFill>
                          <a:srgbClr val="000000"/>
                        </a:solidFill>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0.827***</a:t>
                      </a:r>
                      <a:endParaRPr lang="en-US" sz="800" b="0">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1.047***</a:t>
                      </a:r>
                      <a:endParaRPr lang="en-US" sz="800" b="0">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endParaRPr lang="en-US" sz="800" b="0">
                        <a:solidFill>
                          <a:srgbClr val="000000"/>
                        </a:solidFill>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1" dirty="0">
                          <a:solidFill>
                            <a:srgbClr val="000000"/>
                          </a:solidFill>
                          <a:latin typeface="Calibri"/>
                          <a:ea typeface="Calibri"/>
                          <a:cs typeface="Times New Roman"/>
                        </a:rPr>
                        <a:t>0.928***</a:t>
                      </a:r>
                      <a:endParaRPr lang="en-US" sz="800" b="1" dirty="0">
                        <a:latin typeface="Calibri"/>
                        <a:ea typeface="Calibri"/>
                        <a:cs typeface="Times New Roman"/>
                      </a:endParaRPr>
                    </a:p>
                  </a:txBody>
                  <a:tcPr marL="52632" marR="52632" marT="0" marB="0">
                    <a:lnL>
                      <a:noFill/>
                    </a:lnL>
                    <a:lnR>
                      <a:noFill/>
                    </a:lnR>
                    <a:lnT>
                      <a:noFill/>
                    </a:lnT>
                    <a:lnB>
                      <a:noFill/>
                    </a:lnB>
                  </a:tcPr>
                </a:tc>
              </a:tr>
              <a:tr h="182606">
                <a:tc>
                  <a:txBody>
                    <a:bodyPr/>
                    <a:lstStyle/>
                    <a:p>
                      <a:pPr marL="0" marR="0" algn="l">
                        <a:lnSpc>
                          <a:spcPct val="115000"/>
                        </a:lnSpc>
                        <a:spcBef>
                          <a:spcPts val="0"/>
                        </a:spcBef>
                        <a:spcAft>
                          <a:spcPts val="0"/>
                        </a:spcAft>
                      </a:pPr>
                      <a:endParaRPr lang="en-US" sz="800" b="0">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r">
                        <a:lnSpc>
                          <a:spcPct val="115000"/>
                        </a:lnSpc>
                        <a:spcBef>
                          <a:spcPts val="0"/>
                        </a:spcBef>
                        <a:spcAft>
                          <a:spcPts val="0"/>
                        </a:spcAft>
                      </a:pPr>
                      <a:endParaRPr lang="en-US" sz="800" b="0" dirty="0">
                        <a:solidFill>
                          <a:srgbClr val="000000"/>
                        </a:solidFill>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r">
                        <a:lnSpc>
                          <a:spcPct val="115000"/>
                        </a:lnSpc>
                        <a:spcBef>
                          <a:spcPts val="0"/>
                        </a:spcBef>
                        <a:spcAft>
                          <a:spcPts val="0"/>
                        </a:spcAft>
                      </a:pPr>
                      <a:endParaRPr lang="en-US" sz="800" b="0">
                        <a:solidFill>
                          <a:srgbClr val="000000"/>
                        </a:solidFill>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800" b="0">
                        <a:solidFill>
                          <a:srgbClr val="000000"/>
                        </a:solidFill>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r">
                        <a:lnSpc>
                          <a:spcPct val="115000"/>
                        </a:lnSpc>
                        <a:spcBef>
                          <a:spcPts val="0"/>
                        </a:spcBef>
                        <a:spcAft>
                          <a:spcPts val="0"/>
                        </a:spcAft>
                      </a:pPr>
                      <a:endParaRPr lang="en-US" sz="800" b="0">
                        <a:solidFill>
                          <a:srgbClr val="000000"/>
                        </a:solidFill>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r">
                        <a:lnSpc>
                          <a:spcPct val="115000"/>
                        </a:lnSpc>
                        <a:spcBef>
                          <a:spcPts val="0"/>
                        </a:spcBef>
                        <a:spcAft>
                          <a:spcPts val="0"/>
                        </a:spcAft>
                      </a:pPr>
                      <a:endParaRPr lang="en-US" sz="800" b="0">
                        <a:solidFill>
                          <a:srgbClr val="000000"/>
                        </a:solidFill>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r">
                        <a:lnSpc>
                          <a:spcPct val="115000"/>
                        </a:lnSpc>
                        <a:spcBef>
                          <a:spcPts val="0"/>
                        </a:spcBef>
                        <a:spcAft>
                          <a:spcPts val="0"/>
                        </a:spcAft>
                      </a:pPr>
                      <a:endParaRPr lang="en-US" sz="800" b="0" dirty="0">
                        <a:solidFill>
                          <a:srgbClr val="000000"/>
                        </a:solidFill>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r">
                        <a:lnSpc>
                          <a:spcPct val="115000"/>
                        </a:lnSpc>
                        <a:spcBef>
                          <a:spcPts val="0"/>
                        </a:spcBef>
                        <a:spcAft>
                          <a:spcPts val="0"/>
                        </a:spcAft>
                      </a:pPr>
                      <a:endParaRPr lang="en-US" sz="800" b="1" dirty="0">
                        <a:solidFill>
                          <a:srgbClr val="000000"/>
                        </a:solidFill>
                        <a:latin typeface="Calibri"/>
                        <a:ea typeface="Calibri"/>
                        <a:cs typeface="Times New Roman"/>
                      </a:endParaRPr>
                    </a:p>
                  </a:txBody>
                  <a:tcPr marL="52632" marR="52632" marT="0" marB="0">
                    <a:lnL>
                      <a:noFill/>
                    </a:lnL>
                    <a:lnR>
                      <a:noFill/>
                    </a:lnR>
                    <a:lnT>
                      <a:noFill/>
                    </a:lnT>
                    <a:lnB>
                      <a:noFill/>
                    </a:lnB>
                    <a:solidFill>
                      <a:srgbClr val="E6EED5"/>
                    </a:solidFill>
                  </a:tcPr>
                </a:tc>
              </a:tr>
              <a:tr h="182606">
                <a:tc>
                  <a:txBody>
                    <a:bodyPr/>
                    <a:lstStyle/>
                    <a:p>
                      <a:pPr marL="0" marR="0" algn="l">
                        <a:lnSpc>
                          <a:spcPct val="115000"/>
                        </a:lnSpc>
                        <a:spcBef>
                          <a:spcPts val="0"/>
                        </a:spcBef>
                        <a:spcAft>
                          <a:spcPts val="0"/>
                        </a:spcAft>
                      </a:pPr>
                      <a:r>
                        <a:rPr lang="en-US" sz="800" b="0">
                          <a:solidFill>
                            <a:srgbClr val="000000"/>
                          </a:solidFill>
                          <a:latin typeface="Calibri"/>
                          <a:ea typeface="Calibri"/>
                          <a:cs typeface="Times New Roman"/>
                        </a:rPr>
                        <a:t>CPR</a:t>
                      </a:r>
                      <a:endParaRPr lang="en-US" sz="800" b="0">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endParaRPr lang="en-US" sz="800" b="0">
                        <a:solidFill>
                          <a:srgbClr val="000000"/>
                        </a:solidFill>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0.562***</a:t>
                      </a:r>
                      <a:endParaRPr lang="en-US" sz="800" b="0">
                        <a:latin typeface="Calibri"/>
                        <a:ea typeface="Calibri"/>
                        <a:cs typeface="Times New Roman"/>
                      </a:endParaRPr>
                    </a:p>
                  </a:txBody>
                  <a:tcPr marL="52632" marR="52632" marT="0" marB="0">
                    <a:lnL>
                      <a:noFill/>
                    </a:lnL>
                    <a:lnR>
                      <a:noFill/>
                    </a:lnR>
                    <a:lnT>
                      <a:noFill/>
                    </a:lnT>
                    <a:lnB>
                      <a:noFill/>
                    </a:lnB>
                  </a:tcPr>
                </a:tc>
                <a:tc>
                  <a:txBody>
                    <a:bodyPr/>
                    <a:lstStyle/>
                    <a:p>
                      <a:pPr marL="0" marR="0" algn="l">
                        <a:lnSpc>
                          <a:spcPct val="115000"/>
                        </a:lnSpc>
                        <a:spcBef>
                          <a:spcPts val="0"/>
                        </a:spcBef>
                        <a:spcAft>
                          <a:spcPts val="0"/>
                        </a:spcAft>
                      </a:pPr>
                      <a:endParaRPr lang="en-US" sz="800" b="0">
                        <a:solidFill>
                          <a:srgbClr val="000000"/>
                        </a:solidFill>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0.428***</a:t>
                      </a:r>
                      <a:endParaRPr lang="en-US" sz="800" b="0">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endParaRPr lang="en-US" sz="800" b="0">
                        <a:solidFill>
                          <a:srgbClr val="000000"/>
                        </a:solidFill>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0" dirty="0">
                          <a:solidFill>
                            <a:srgbClr val="000000"/>
                          </a:solidFill>
                          <a:latin typeface="Calibri"/>
                          <a:ea typeface="Calibri"/>
                          <a:cs typeface="Times New Roman"/>
                        </a:rPr>
                        <a:t>0.446***</a:t>
                      </a:r>
                      <a:endParaRPr lang="en-US" sz="800" b="0" dirty="0">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1" dirty="0">
                          <a:solidFill>
                            <a:srgbClr val="000000"/>
                          </a:solidFill>
                          <a:latin typeface="Calibri"/>
                          <a:ea typeface="Calibri"/>
                          <a:cs typeface="Times New Roman"/>
                        </a:rPr>
                        <a:t>0.332**</a:t>
                      </a:r>
                      <a:endParaRPr lang="en-US" sz="800" b="1" dirty="0">
                        <a:latin typeface="Calibri"/>
                        <a:ea typeface="Calibri"/>
                        <a:cs typeface="Times New Roman"/>
                      </a:endParaRPr>
                    </a:p>
                  </a:txBody>
                  <a:tcPr marL="52632" marR="52632" marT="0" marB="0">
                    <a:lnL>
                      <a:noFill/>
                    </a:lnL>
                    <a:lnR>
                      <a:noFill/>
                    </a:lnR>
                    <a:lnT>
                      <a:noFill/>
                    </a:lnT>
                    <a:lnB>
                      <a:noFill/>
                    </a:lnB>
                  </a:tcPr>
                </a:tc>
              </a:tr>
              <a:tr h="182606">
                <a:tc gridSpan="2">
                  <a:txBody>
                    <a:bodyPr/>
                    <a:lstStyle/>
                    <a:p>
                      <a:pPr marL="0" marR="0" algn="l">
                        <a:lnSpc>
                          <a:spcPct val="115000"/>
                        </a:lnSpc>
                        <a:spcBef>
                          <a:spcPts val="0"/>
                        </a:spcBef>
                        <a:spcAft>
                          <a:spcPts val="0"/>
                        </a:spcAft>
                      </a:pPr>
                      <a:r>
                        <a:rPr lang="en-US" sz="800" b="0">
                          <a:solidFill>
                            <a:srgbClr val="000000"/>
                          </a:solidFill>
                          <a:latin typeface="Calibri"/>
                          <a:ea typeface="Calibri"/>
                          <a:cs typeface="Times New Roman"/>
                        </a:rPr>
                        <a:t>dCPR 1985-1994</a:t>
                      </a:r>
                      <a:endParaRPr lang="en-US" sz="800" b="0">
                        <a:latin typeface="Calibri"/>
                        <a:ea typeface="Calibri"/>
                        <a:cs typeface="Times New Roman"/>
                      </a:endParaRPr>
                    </a:p>
                  </a:txBody>
                  <a:tcPr marL="52632" marR="52632" marT="0" marB="0">
                    <a:lnL>
                      <a:noFill/>
                    </a:lnL>
                    <a:lnR>
                      <a:noFill/>
                    </a:lnR>
                    <a:lnT>
                      <a:noFill/>
                    </a:lnT>
                    <a:lnB>
                      <a:noFill/>
                    </a:lnB>
                    <a:solidFill>
                      <a:srgbClr val="E6EED5"/>
                    </a:solidFill>
                  </a:tcPr>
                </a:tc>
                <a:tc hMerge="1">
                  <a:txBody>
                    <a:bodyPr/>
                    <a:lstStyle/>
                    <a:p>
                      <a:endParaRPr lang="en-US"/>
                    </a:p>
                  </a:txBody>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0.426**</a:t>
                      </a:r>
                      <a:endParaRPr lang="en-US" sz="800" b="0">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800" b="0">
                        <a:solidFill>
                          <a:srgbClr val="000000"/>
                        </a:solidFill>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0.328*</a:t>
                      </a:r>
                      <a:endParaRPr lang="en-US" sz="800" b="0">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r">
                        <a:lnSpc>
                          <a:spcPct val="115000"/>
                        </a:lnSpc>
                        <a:spcBef>
                          <a:spcPts val="0"/>
                        </a:spcBef>
                        <a:spcAft>
                          <a:spcPts val="0"/>
                        </a:spcAft>
                      </a:pPr>
                      <a:endParaRPr lang="en-US" sz="800" b="0">
                        <a:solidFill>
                          <a:srgbClr val="000000"/>
                        </a:solidFill>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r">
                        <a:lnSpc>
                          <a:spcPct val="115000"/>
                        </a:lnSpc>
                        <a:spcBef>
                          <a:spcPts val="0"/>
                        </a:spcBef>
                        <a:spcAft>
                          <a:spcPts val="0"/>
                        </a:spcAft>
                      </a:pPr>
                      <a:r>
                        <a:rPr lang="en-US" sz="800" b="0" dirty="0">
                          <a:solidFill>
                            <a:srgbClr val="000000"/>
                          </a:solidFill>
                          <a:latin typeface="Calibri"/>
                          <a:ea typeface="Calibri"/>
                          <a:cs typeface="Times New Roman"/>
                        </a:rPr>
                        <a:t>0.335</a:t>
                      </a:r>
                      <a:endParaRPr lang="en-US" sz="800" b="0" dirty="0">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r">
                        <a:lnSpc>
                          <a:spcPct val="115000"/>
                        </a:lnSpc>
                        <a:spcBef>
                          <a:spcPts val="0"/>
                        </a:spcBef>
                        <a:spcAft>
                          <a:spcPts val="0"/>
                        </a:spcAft>
                      </a:pPr>
                      <a:r>
                        <a:rPr lang="en-US" sz="800" b="1" dirty="0">
                          <a:solidFill>
                            <a:srgbClr val="000000"/>
                          </a:solidFill>
                          <a:latin typeface="Calibri"/>
                          <a:ea typeface="Calibri"/>
                          <a:cs typeface="Times New Roman"/>
                        </a:rPr>
                        <a:t>0.230</a:t>
                      </a:r>
                      <a:endParaRPr lang="en-US" sz="800" b="1" dirty="0">
                        <a:latin typeface="Calibri"/>
                        <a:ea typeface="Calibri"/>
                        <a:cs typeface="Times New Roman"/>
                      </a:endParaRPr>
                    </a:p>
                  </a:txBody>
                  <a:tcPr marL="52632" marR="52632" marT="0" marB="0">
                    <a:lnL>
                      <a:noFill/>
                    </a:lnL>
                    <a:lnR>
                      <a:noFill/>
                    </a:lnR>
                    <a:lnT>
                      <a:noFill/>
                    </a:lnT>
                    <a:lnB>
                      <a:noFill/>
                    </a:lnB>
                    <a:solidFill>
                      <a:srgbClr val="E6EED5"/>
                    </a:solidFill>
                  </a:tcPr>
                </a:tc>
              </a:tr>
              <a:tr h="182606">
                <a:tc gridSpan="2">
                  <a:txBody>
                    <a:bodyPr/>
                    <a:lstStyle/>
                    <a:p>
                      <a:pPr marL="0" marR="0" algn="l">
                        <a:lnSpc>
                          <a:spcPct val="115000"/>
                        </a:lnSpc>
                        <a:spcBef>
                          <a:spcPts val="0"/>
                        </a:spcBef>
                        <a:spcAft>
                          <a:spcPts val="0"/>
                        </a:spcAft>
                      </a:pPr>
                      <a:r>
                        <a:rPr lang="en-US" sz="800" b="0">
                          <a:solidFill>
                            <a:srgbClr val="000000"/>
                          </a:solidFill>
                          <a:latin typeface="Calibri"/>
                          <a:ea typeface="Calibri"/>
                          <a:cs typeface="Times New Roman"/>
                        </a:rPr>
                        <a:t>dCPR 1995-2004</a:t>
                      </a:r>
                      <a:endParaRPr lang="en-US" sz="800" b="0">
                        <a:latin typeface="Calibri"/>
                        <a:ea typeface="Calibri"/>
                        <a:cs typeface="Times New Roman"/>
                      </a:endParaRPr>
                    </a:p>
                  </a:txBody>
                  <a:tcPr marL="52632" marR="52632" marT="0" marB="0">
                    <a:lnL>
                      <a:noFill/>
                    </a:lnL>
                    <a:lnR>
                      <a:noFill/>
                    </a:lnR>
                    <a:lnT>
                      <a:noFill/>
                    </a:lnT>
                    <a:lnB>
                      <a:noFill/>
                    </a:lnB>
                  </a:tcPr>
                </a:tc>
                <a:tc hMerge="1">
                  <a:txBody>
                    <a:bodyPr/>
                    <a:lstStyle/>
                    <a:p>
                      <a:endParaRPr lang="en-US"/>
                    </a:p>
                  </a:txBody>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0.267*</a:t>
                      </a:r>
                      <a:endParaRPr lang="en-US" sz="800" b="0">
                        <a:latin typeface="Calibri"/>
                        <a:ea typeface="Calibri"/>
                        <a:cs typeface="Times New Roman"/>
                      </a:endParaRPr>
                    </a:p>
                  </a:txBody>
                  <a:tcPr marL="52632" marR="52632" marT="0" marB="0">
                    <a:lnL>
                      <a:noFill/>
                    </a:lnL>
                    <a:lnR>
                      <a:noFill/>
                    </a:lnR>
                    <a:lnT>
                      <a:noFill/>
                    </a:lnT>
                    <a:lnB>
                      <a:noFill/>
                    </a:lnB>
                  </a:tcPr>
                </a:tc>
                <a:tc>
                  <a:txBody>
                    <a:bodyPr/>
                    <a:lstStyle/>
                    <a:p>
                      <a:pPr marL="0" marR="0" algn="l">
                        <a:lnSpc>
                          <a:spcPct val="115000"/>
                        </a:lnSpc>
                        <a:spcBef>
                          <a:spcPts val="0"/>
                        </a:spcBef>
                        <a:spcAft>
                          <a:spcPts val="0"/>
                        </a:spcAft>
                      </a:pPr>
                      <a:endParaRPr lang="en-US" sz="800" b="0">
                        <a:solidFill>
                          <a:srgbClr val="000000"/>
                        </a:solidFill>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0.210</a:t>
                      </a:r>
                      <a:endParaRPr lang="en-US" sz="800" b="0">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endParaRPr lang="en-US" sz="800" b="0">
                        <a:solidFill>
                          <a:srgbClr val="000000"/>
                        </a:solidFill>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0" dirty="0">
                          <a:solidFill>
                            <a:srgbClr val="000000"/>
                          </a:solidFill>
                          <a:latin typeface="Calibri"/>
                          <a:ea typeface="Calibri"/>
                          <a:cs typeface="Times New Roman"/>
                        </a:rPr>
                        <a:t>0.264*</a:t>
                      </a:r>
                      <a:endParaRPr lang="en-US" sz="800" b="0" dirty="0">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1" dirty="0">
                          <a:solidFill>
                            <a:srgbClr val="000000"/>
                          </a:solidFill>
                          <a:latin typeface="Calibri"/>
                          <a:ea typeface="Calibri"/>
                          <a:cs typeface="Times New Roman"/>
                        </a:rPr>
                        <a:t>0.127</a:t>
                      </a:r>
                      <a:endParaRPr lang="en-US" sz="800" b="1" dirty="0">
                        <a:latin typeface="Calibri"/>
                        <a:ea typeface="Calibri"/>
                        <a:cs typeface="Times New Roman"/>
                      </a:endParaRPr>
                    </a:p>
                  </a:txBody>
                  <a:tcPr marL="52632" marR="52632" marT="0" marB="0">
                    <a:lnL>
                      <a:noFill/>
                    </a:lnL>
                    <a:lnR>
                      <a:noFill/>
                    </a:lnR>
                    <a:lnT>
                      <a:noFill/>
                    </a:lnT>
                    <a:lnB>
                      <a:noFill/>
                    </a:lnB>
                  </a:tcPr>
                </a:tc>
              </a:tr>
              <a:tr h="182606">
                <a:tc>
                  <a:txBody>
                    <a:bodyPr/>
                    <a:lstStyle/>
                    <a:p>
                      <a:pPr marL="0" marR="0" algn="l">
                        <a:lnSpc>
                          <a:spcPct val="115000"/>
                        </a:lnSpc>
                        <a:spcBef>
                          <a:spcPts val="0"/>
                        </a:spcBef>
                        <a:spcAft>
                          <a:spcPts val="0"/>
                        </a:spcAft>
                      </a:pPr>
                      <a:endParaRPr lang="en-US" sz="800" b="0">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r">
                        <a:lnSpc>
                          <a:spcPct val="115000"/>
                        </a:lnSpc>
                        <a:spcBef>
                          <a:spcPts val="0"/>
                        </a:spcBef>
                        <a:spcAft>
                          <a:spcPts val="0"/>
                        </a:spcAft>
                      </a:pPr>
                      <a:endParaRPr lang="en-US" sz="800" b="0">
                        <a:solidFill>
                          <a:srgbClr val="000000"/>
                        </a:solidFill>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r">
                        <a:lnSpc>
                          <a:spcPct val="115000"/>
                        </a:lnSpc>
                        <a:spcBef>
                          <a:spcPts val="0"/>
                        </a:spcBef>
                        <a:spcAft>
                          <a:spcPts val="0"/>
                        </a:spcAft>
                      </a:pPr>
                      <a:endParaRPr lang="en-US" sz="800" b="0">
                        <a:solidFill>
                          <a:srgbClr val="000000"/>
                        </a:solidFill>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800" b="0">
                        <a:solidFill>
                          <a:srgbClr val="000000"/>
                        </a:solidFill>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r">
                        <a:lnSpc>
                          <a:spcPct val="115000"/>
                        </a:lnSpc>
                        <a:spcBef>
                          <a:spcPts val="0"/>
                        </a:spcBef>
                        <a:spcAft>
                          <a:spcPts val="0"/>
                        </a:spcAft>
                      </a:pPr>
                      <a:endParaRPr lang="en-US" sz="800" b="0">
                        <a:solidFill>
                          <a:srgbClr val="000000"/>
                        </a:solidFill>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r">
                        <a:lnSpc>
                          <a:spcPct val="115000"/>
                        </a:lnSpc>
                        <a:spcBef>
                          <a:spcPts val="0"/>
                        </a:spcBef>
                        <a:spcAft>
                          <a:spcPts val="0"/>
                        </a:spcAft>
                      </a:pPr>
                      <a:endParaRPr lang="en-US" sz="800" b="0">
                        <a:solidFill>
                          <a:srgbClr val="000000"/>
                        </a:solidFill>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r">
                        <a:lnSpc>
                          <a:spcPct val="115000"/>
                        </a:lnSpc>
                        <a:spcBef>
                          <a:spcPts val="0"/>
                        </a:spcBef>
                        <a:spcAft>
                          <a:spcPts val="0"/>
                        </a:spcAft>
                      </a:pPr>
                      <a:endParaRPr lang="en-US" sz="800" b="0" dirty="0">
                        <a:solidFill>
                          <a:srgbClr val="000000"/>
                        </a:solidFill>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r">
                        <a:lnSpc>
                          <a:spcPct val="115000"/>
                        </a:lnSpc>
                        <a:spcBef>
                          <a:spcPts val="0"/>
                        </a:spcBef>
                        <a:spcAft>
                          <a:spcPts val="0"/>
                        </a:spcAft>
                      </a:pPr>
                      <a:endParaRPr lang="en-US" sz="800" b="1" dirty="0">
                        <a:solidFill>
                          <a:srgbClr val="000000"/>
                        </a:solidFill>
                        <a:latin typeface="Calibri"/>
                        <a:ea typeface="Calibri"/>
                        <a:cs typeface="Times New Roman"/>
                      </a:endParaRPr>
                    </a:p>
                  </a:txBody>
                  <a:tcPr marL="52632" marR="52632" marT="0" marB="0">
                    <a:lnL>
                      <a:noFill/>
                    </a:lnL>
                    <a:lnR>
                      <a:noFill/>
                    </a:lnR>
                    <a:lnT>
                      <a:noFill/>
                    </a:lnT>
                    <a:lnB>
                      <a:noFill/>
                    </a:lnB>
                    <a:solidFill>
                      <a:srgbClr val="E6EED5"/>
                    </a:solidFill>
                  </a:tcPr>
                </a:tc>
              </a:tr>
              <a:tr h="182606">
                <a:tc>
                  <a:txBody>
                    <a:bodyPr/>
                    <a:lstStyle/>
                    <a:p>
                      <a:pPr marL="0" marR="0" algn="l">
                        <a:lnSpc>
                          <a:spcPct val="115000"/>
                        </a:lnSpc>
                        <a:spcBef>
                          <a:spcPts val="0"/>
                        </a:spcBef>
                        <a:spcAft>
                          <a:spcPts val="0"/>
                        </a:spcAft>
                      </a:pPr>
                      <a:r>
                        <a:rPr lang="en-US" sz="800" b="0">
                          <a:solidFill>
                            <a:srgbClr val="000000"/>
                          </a:solidFill>
                          <a:latin typeface="Calibri"/>
                          <a:ea typeface="Calibri"/>
                          <a:cs typeface="Times New Roman"/>
                        </a:rPr>
                        <a:t>SE</a:t>
                      </a:r>
                      <a:endParaRPr lang="en-US" sz="800" b="0">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endParaRPr lang="en-US" sz="800" b="0">
                        <a:solidFill>
                          <a:srgbClr val="000000"/>
                        </a:solidFill>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endParaRPr lang="en-US" sz="800" b="0">
                        <a:solidFill>
                          <a:srgbClr val="000000"/>
                        </a:solidFill>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-0.255*</a:t>
                      </a:r>
                      <a:endParaRPr lang="en-US" sz="800" b="0">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endParaRPr lang="en-US" sz="800" b="0">
                        <a:solidFill>
                          <a:srgbClr val="000000"/>
                        </a:solidFill>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-0.111</a:t>
                      </a:r>
                      <a:endParaRPr lang="en-US" sz="800" b="0">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0" dirty="0">
                          <a:solidFill>
                            <a:srgbClr val="000000"/>
                          </a:solidFill>
                          <a:latin typeface="Calibri"/>
                          <a:ea typeface="Calibri"/>
                          <a:cs typeface="Times New Roman"/>
                        </a:rPr>
                        <a:t>-0.192</a:t>
                      </a:r>
                      <a:endParaRPr lang="en-US" sz="800" b="0" dirty="0">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1" dirty="0">
                          <a:solidFill>
                            <a:srgbClr val="000000"/>
                          </a:solidFill>
                          <a:latin typeface="Calibri"/>
                          <a:ea typeface="Calibri"/>
                          <a:cs typeface="Times New Roman"/>
                        </a:rPr>
                        <a:t>-0.524</a:t>
                      </a:r>
                      <a:endParaRPr lang="en-US" sz="800" b="1" dirty="0">
                        <a:latin typeface="Calibri"/>
                        <a:ea typeface="Calibri"/>
                        <a:cs typeface="Times New Roman"/>
                      </a:endParaRPr>
                    </a:p>
                  </a:txBody>
                  <a:tcPr marL="52632" marR="52632" marT="0" marB="0">
                    <a:lnL>
                      <a:noFill/>
                    </a:lnL>
                    <a:lnR>
                      <a:noFill/>
                    </a:lnR>
                    <a:lnT>
                      <a:noFill/>
                    </a:lnT>
                    <a:lnB>
                      <a:noFill/>
                    </a:lnB>
                  </a:tcPr>
                </a:tc>
              </a:tr>
              <a:tr h="182606">
                <a:tc gridSpan="2">
                  <a:txBody>
                    <a:bodyPr/>
                    <a:lstStyle/>
                    <a:p>
                      <a:pPr marL="0" marR="0" algn="l">
                        <a:lnSpc>
                          <a:spcPct val="115000"/>
                        </a:lnSpc>
                        <a:spcBef>
                          <a:spcPts val="0"/>
                        </a:spcBef>
                        <a:spcAft>
                          <a:spcPts val="0"/>
                        </a:spcAft>
                      </a:pPr>
                      <a:r>
                        <a:rPr lang="en-US" sz="800" b="0">
                          <a:solidFill>
                            <a:srgbClr val="000000"/>
                          </a:solidFill>
                          <a:latin typeface="Calibri"/>
                          <a:ea typeface="Calibri"/>
                          <a:cs typeface="Times New Roman"/>
                        </a:rPr>
                        <a:t>dSE 1985-1994</a:t>
                      </a:r>
                      <a:endParaRPr lang="en-US" sz="800" b="0">
                        <a:latin typeface="Calibri"/>
                        <a:ea typeface="Calibri"/>
                        <a:cs typeface="Times New Roman"/>
                      </a:endParaRPr>
                    </a:p>
                  </a:txBody>
                  <a:tcPr marL="52632" marR="52632" marT="0" marB="0">
                    <a:lnL>
                      <a:noFill/>
                    </a:lnL>
                    <a:lnR>
                      <a:noFill/>
                    </a:lnR>
                    <a:lnT>
                      <a:noFill/>
                    </a:lnT>
                    <a:lnB>
                      <a:noFill/>
                    </a:lnB>
                    <a:solidFill>
                      <a:srgbClr val="E6EED5"/>
                    </a:solidFill>
                  </a:tcPr>
                </a:tc>
                <a:tc hMerge="1">
                  <a:txBody>
                    <a:bodyPr/>
                    <a:lstStyle/>
                    <a:p>
                      <a:endParaRPr lang="en-US"/>
                    </a:p>
                  </a:txBody>
                  <a:tcPr/>
                </a:tc>
                <a:tc>
                  <a:txBody>
                    <a:bodyPr/>
                    <a:lstStyle/>
                    <a:p>
                      <a:pPr marL="0" marR="0" algn="r">
                        <a:lnSpc>
                          <a:spcPct val="115000"/>
                        </a:lnSpc>
                        <a:spcBef>
                          <a:spcPts val="0"/>
                        </a:spcBef>
                        <a:spcAft>
                          <a:spcPts val="0"/>
                        </a:spcAft>
                      </a:pPr>
                      <a:endParaRPr lang="en-US" sz="800" b="0">
                        <a:solidFill>
                          <a:srgbClr val="000000"/>
                        </a:solidFill>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0.013</a:t>
                      </a:r>
                      <a:endParaRPr lang="en-US" sz="800" b="0">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r">
                        <a:lnSpc>
                          <a:spcPct val="115000"/>
                        </a:lnSpc>
                        <a:spcBef>
                          <a:spcPts val="0"/>
                        </a:spcBef>
                        <a:spcAft>
                          <a:spcPts val="0"/>
                        </a:spcAft>
                      </a:pPr>
                      <a:endParaRPr lang="en-US" sz="800" b="0">
                        <a:solidFill>
                          <a:srgbClr val="000000"/>
                        </a:solidFill>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0.108</a:t>
                      </a:r>
                      <a:endParaRPr lang="en-US" sz="800" b="0">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r">
                        <a:lnSpc>
                          <a:spcPct val="115000"/>
                        </a:lnSpc>
                        <a:spcBef>
                          <a:spcPts val="0"/>
                        </a:spcBef>
                        <a:spcAft>
                          <a:spcPts val="0"/>
                        </a:spcAft>
                      </a:pPr>
                      <a:r>
                        <a:rPr lang="en-US" sz="800" b="0" dirty="0">
                          <a:solidFill>
                            <a:srgbClr val="000000"/>
                          </a:solidFill>
                          <a:latin typeface="Calibri"/>
                          <a:ea typeface="Calibri"/>
                          <a:cs typeface="Times New Roman"/>
                        </a:rPr>
                        <a:t>0.029</a:t>
                      </a:r>
                      <a:endParaRPr lang="en-US" sz="800" b="0" dirty="0">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r">
                        <a:lnSpc>
                          <a:spcPct val="115000"/>
                        </a:lnSpc>
                        <a:spcBef>
                          <a:spcPts val="0"/>
                        </a:spcBef>
                        <a:spcAft>
                          <a:spcPts val="0"/>
                        </a:spcAft>
                      </a:pPr>
                      <a:r>
                        <a:rPr lang="en-US" sz="800" b="1" dirty="0">
                          <a:solidFill>
                            <a:srgbClr val="000000"/>
                          </a:solidFill>
                          <a:latin typeface="Calibri"/>
                          <a:ea typeface="Calibri"/>
                          <a:cs typeface="Times New Roman"/>
                        </a:rPr>
                        <a:t>0.121</a:t>
                      </a:r>
                      <a:endParaRPr lang="en-US" sz="800" b="1" dirty="0">
                        <a:latin typeface="Calibri"/>
                        <a:ea typeface="Calibri"/>
                        <a:cs typeface="Times New Roman"/>
                      </a:endParaRPr>
                    </a:p>
                  </a:txBody>
                  <a:tcPr marL="52632" marR="52632" marT="0" marB="0">
                    <a:lnL>
                      <a:noFill/>
                    </a:lnL>
                    <a:lnR>
                      <a:noFill/>
                    </a:lnR>
                    <a:lnT>
                      <a:noFill/>
                    </a:lnT>
                    <a:lnB>
                      <a:noFill/>
                    </a:lnB>
                    <a:solidFill>
                      <a:srgbClr val="E6EED5"/>
                    </a:solidFill>
                  </a:tcPr>
                </a:tc>
              </a:tr>
              <a:tr h="182606">
                <a:tc gridSpan="2">
                  <a:txBody>
                    <a:bodyPr/>
                    <a:lstStyle/>
                    <a:p>
                      <a:pPr marL="0" marR="0" algn="l">
                        <a:lnSpc>
                          <a:spcPct val="115000"/>
                        </a:lnSpc>
                        <a:spcBef>
                          <a:spcPts val="0"/>
                        </a:spcBef>
                        <a:spcAft>
                          <a:spcPts val="0"/>
                        </a:spcAft>
                      </a:pPr>
                      <a:r>
                        <a:rPr lang="en-US" sz="800" b="0">
                          <a:solidFill>
                            <a:srgbClr val="000000"/>
                          </a:solidFill>
                          <a:latin typeface="Calibri"/>
                          <a:ea typeface="Calibri"/>
                          <a:cs typeface="Times New Roman"/>
                        </a:rPr>
                        <a:t>dSE 1995-2004</a:t>
                      </a:r>
                      <a:endParaRPr lang="en-US" sz="800" b="0">
                        <a:latin typeface="Calibri"/>
                        <a:ea typeface="Calibri"/>
                        <a:cs typeface="Times New Roman"/>
                      </a:endParaRPr>
                    </a:p>
                  </a:txBody>
                  <a:tcPr marL="52632" marR="52632" marT="0" marB="0">
                    <a:lnL>
                      <a:noFill/>
                    </a:lnL>
                    <a:lnR>
                      <a:noFill/>
                    </a:lnR>
                    <a:lnT>
                      <a:noFill/>
                    </a:lnT>
                    <a:lnB>
                      <a:noFill/>
                    </a:lnB>
                  </a:tcPr>
                </a:tc>
                <a:tc hMerge="1">
                  <a:txBody>
                    <a:bodyPr/>
                    <a:lstStyle/>
                    <a:p>
                      <a:endParaRPr lang="en-US"/>
                    </a:p>
                  </a:txBody>
                  <a:tcPr/>
                </a:tc>
                <a:tc>
                  <a:txBody>
                    <a:bodyPr/>
                    <a:lstStyle/>
                    <a:p>
                      <a:pPr marL="0" marR="0" algn="r">
                        <a:lnSpc>
                          <a:spcPct val="115000"/>
                        </a:lnSpc>
                        <a:spcBef>
                          <a:spcPts val="0"/>
                        </a:spcBef>
                        <a:spcAft>
                          <a:spcPts val="0"/>
                        </a:spcAft>
                      </a:pPr>
                      <a:endParaRPr lang="en-US" sz="800" b="0">
                        <a:solidFill>
                          <a:srgbClr val="000000"/>
                        </a:solidFill>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0.016</a:t>
                      </a:r>
                      <a:endParaRPr lang="en-US" sz="800" b="0">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endParaRPr lang="en-US" sz="800" b="0">
                        <a:solidFill>
                          <a:srgbClr val="000000"/>
                        </a:solidFill>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0.308**</a:t>
                      </a:r>
                      <a:endParaRPr lang="en-US" sz="800" b="0">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0.026</a:t>
                      </a:r>
                      <a:endParaRPr lang="en-US" sz="800" b="0">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1" dirty="0">
                          <a:solidFill>
                            <a:srgbClr val="000000"/>
                          </a:solidFill>
                          <a:latin typeface="Calibri"/>
                          <a:ea typeface="Calibri"/>
                          <a:cs typeface="Times New Roman"/>
                        </a:rPr>
                        <a:t>0.283*</a:t>
                      </a:r>
                      <a:endParaRPr lang="en-US" sz="800" b="1" dirty="0">
                        <a:latin typeface="Calibri"/>
                        <a:ea typeface="Calibri"/>
                        <a:cs typeface="Times New Roman"/>
                      </a:endParaRPr>
                    </a:p>
                  </a:txBody>
                  <a:tcPr marL="52632" marR="52632" marT="0" marB="0">
                    <a:lnL>
                      <a:noFill/>
                    </a:lnL>
                    <a:lnR>
                      <a:noFill/>
                    </a:lnR>
                    <a:lnT>
                      <a:noFill/>
                    </a:lnT>
                    <a:lnB>
                      <a:noFill/>
                    </a:lnB>
                  </a:tcPr>
                </a:tc>
              </a:tr>
              <a:tr h="182606">
                <a:tc>
                  <a:txBody>
                    <a:bodyPr/>
                    <a:lstStyle/>
                    <a:p>
                      <a:pPr marL="0" marR="0" algn="l">
                        <a:lnSpc>
                          <a:spcPct val="115000"/>
                        </a:lnSpc>
                        <a:spcBef>
                          <a:spcPts val="0"/>
                        </a:spcBef>
                        <a:spcAft>
                          <a:spcPts val="0"/>
                        </a:spcAft>
                      </a:pPr>
                      <a:endParaRPr lang="en-US" sz="800" b="0">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r">
                        <a:lnSpc>
                          <a:spcPct val="115000"/>
                        </a:lnSpc>
                        <a:spcBef>
                          <a:spcPts val="0"/>
                        </a:spcBef>
                        <a:spcAft>
                          <a:spcPts val="0"/>
                        </a:spcAft>
                      </a:pPr>
                      <a:endParaRPr lang="en-US" sz="800" b="0">
                        <a:solidFill>
                          <a:srgbClr val="000000"/>
                        </a:solidFill>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r">
                        <a:lnSpc>
                          <a:spcPct val="115000"/>
                        </a:lnSpc>
                        <a:spcBef>
                          <a:spcPts val="0"/>
                        </a:spcBef>
                        <a:spcAft>
                          <a:spcPts val="0"/>
                        </a:spcAft>
                      </a:pPr>
                      <a:endParaRPr lang="en-US" sz="800" b="0">
                        <a:solidFill>
                          <a:srgbClr val="000000"/>
                        </a:solidFill>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800" b="0">
                        <a:solidFill>
                          <a:srgbClr val="000000"/>
                        </a:solidFill>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r">
                        <a:lnSpc>
                          <a:spcPct val="115000"/>
                        </a:lnSpc>
                        <a:spcBef>
                          <a:spcPts val="0"/>
                        </a:spcBef>
                        <a:spcAft>
                          <a:spcPts val="0"/>
                        </a:spcAft>
                      </a:pPr>
                      <a:endParaRPr lang="en-US" sz="800" b="0">
                        <a:solidFill>
                          <a:srgbClr val="000000"/>
                        </a:solidFill>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r">
                        <a:lnSpc>
                          <a:spcPct val="115000"/>
                        </a:lnSpc>
                        <a:spcBef>
                          <a:spcPts val="0"/>
                        </a:spcBef>
                        <a:spcAft>
                          <a:spcPts val="0"/>
                        </a:spcAft>
                      </a:pPr>
                      <a:endParaRPr lang="en-US" sz="800" b="0">
                        <a:solidFill>
                          <a:srgbClr val="000000"/>
                        </a:solidFill>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r">
                        <a:lnSpc>
                          <a:spcPct val="115000"/>
                        </a:lnSpc>
                        <a:spcBef>
                          <a:spcPts val="0"/>
                        </a:spcBef>
                        <a:spcAft>
                          <a:spcPts val="0"/>
                        </a:spcAft>
                      </a:pPr>
                      <a:endParaRPr lang="en-US" sz="800" b="0" dirty="0">
                        <a:solidFill>
                          <a:srgbClr val="000000"/>
                        </a:solidFill>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r">
                        <a:lnSpc>
                          <a:spcPct val="115000"/>
                        </a:lnSpc>
                        <a:spcBef>
                          <a:spcPts val="0"/>
                        </a:spcBef>
                        <a:spcAft>
                          <a:spcPts val="0"/>
                        </a:spcAft>
                      </a:pPr>
                      <a:endParaRPr lang="en-US" sz="800" b="1" dirty="0">
                        <a:solidFill>
                          <a:srgbClr val="000000"/>
                        </a:solidFill>
                        <a:latin typeface="Calibri"/>
                        <a:ea typeface="Calibri"/>
                        <a:cs typeface="Times New Roman"/>
                      </a:endParaRPr>
                    </a:p>
                  </a:txBody>
                  <a:tcPr marL="52632" marR="52632" marT="0" marB="0">
                    <a:lnL>
                      <a:noFill/>
                    </a:lnL>
                    <a:lnR>
                      <a:noFill/>
                    </a:lnR>
                    <a:lnT>
                      <a:noFill/>
                    </a:lnT>
                    <a:lnB>
                      <a:noFill/>
                    </a:lnB>
                    <a:solidFill>
                      <a:srgbClr val="E6EED5"/>
                    </a:solidFill>
                  </a:tcPr>
                </a:tc>
              </a:tr>
              <a:tr h="365212">
                <a:tc>
                  <a:txBody>
                    <a:bodyPr/>
                    <a:lstStyle/>
                    <a:p>
                      <a:pPr marL="0" marR="0" algn="l">
                        <a:lnSpc>
                          <a:spcPct val="115000"/>
                        </a:lnSpc>
                        <a:spcBef>
                          <a:spcPts val="0"/>
                        </a:spcBef>
                        <a:spcAft>
                          <a:spcPts val="0"/>
                        </a:spcAft>
                      </a:pPr>
                      <a:r>
                        <a:rPr lang="en-US" sz="800" b="0">
                          <a:solidFill>
                            <a:srgbClr val="000000"/>
                          </a:solidFill>
                          <a:latin typeface="Calibri"/>
                          <a:ea typeface="Calibri"/>
                          <a:cs typeface="Times New Roman"/>
                        </a:rPr>
                        <a:t>initial GDP per capita </a:t>
                      </a:r>
                      <a:endParaRPr lang="en-US" sz="800" b="0">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-0.740***</a:t>
                      </a:r>
                      <a:endParaRPr lang="en-US" sz="800" b="0">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-0.585***</a:t>
                      </a:r>
                      <a:endParaRPr lang="en-US" sz="800" b="0">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-0.290**</a:t>
                      </a:r>
                      <a:endParaRPr lang="en-US" sz="800" b="0">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-0.868***</a:t>
                      </a:r>
                      <a:endParaRPr lang="en-US" sz="800" b="0">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-0.766***</a:t>
                      </a:r>
                      <a:endParaRPr lang="en-US" sz="800" b="0">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0" dirty="0">
                          <a:solidFill>
                            <a:srgbClr val="000000"/>
                          </a:solidFill>
                          <a:latin typeface="Calibri"/>
                          <a:ea typeface="Calibri"/>
                          <a:cs typeface="Times New Roman"/>
                        </a:rPr>
                        <a:t>-0.496***</a:t>
                      </a:r>
                      <a:endParaRPr lang="en-US" sz="800" b="0" dirty="0">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1" dirty="0">
                          <a:solidFill>
                            <a:srgbClr val="000000"/>
                          </a:solidFill>
                          <a:latin typeface="Calibri"/>
                          <a:ea typeface="Calibri"/>
                          <a:cs typeface="Times New Roman"/>
                        </a:rPr>
                        <a:t>-0.879***</a:t>
                      </a:r>
                      <a:endParaRPr lang="en-US" sz="800" b="1" dirty="0">
                        <a:latin typeface="Calibri"/>
                        <a:ea typeface="Calibri"/>
                        <a:cs typeface="Times New Roman"/>
                      </a:endParaRPr>
                    </a:p>
                  </a:txBody>
                  <a:tcPr marL="52632" marR="52632" marT="0" marB="0">
                    <a:lnL>
                      <a:noFill/>
                    </a:lnL>
                    <a:lnR>
                      <a:noFill/>
                    </a:lnR>
                    <a:lnT>
                      <a:noFill/>
                    </a:lnT>
                    <a:lnB>
                      <a:noFill/>
                    </a:lnB>
                  </a:tcPr>
                </a:tc>
              </a:tr>
              <a:tr h="182606">
                <a:tc>
                  <a:txBody>
                    <a:bodyPr/>
                    <a:lstStyle/>
                    <a:p>
                      <a:pPr marL="0" marR="0" algn="l">
                        <a:lnSpc>
                          <a:spcPct val="115000"/>
                        </a:lnSpc>
                        <a:spcBef>
                          <a:spcPts val="0"/>
                        </a:spcBef>
                        <a:spcAft>
                          <a:spcPts val="0"/>
                        </a:spcAft>
                      </a:pPr>
                      <a:endParaRPr lang="en-US" sz="800" b="0">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r">
                        <a:lnSpc>
                          <a:spcPct val="115000"/>
                        </a:lnSpc>
                        <a:spcBef>
                          <a:spcPts val="0"/>
                        </a:spcBef>
                        <a:spcAft>
                          <a:spcPts val="0"/>
                        </a:spcAft>
                      </a:pPr>
                      <a:endParaRPr lang="en-US" sz="800" b="0">
                        <a:solidFill>
                          <a:srgbClr val="000000"/>
                        </a:solidFill>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r">
                        <a:lnSpc>
                          <a:spcPct val="115000"/>
                        </a:lnSpc>
                        <a:spcBef>
                          <a:spcPts val="0"/>
                        </a:spcBef>
                        <a:spcAft>
                          <a:spcPts val="0"/>
                        </a:spcAft>
                      </a:pPr>
                      <a:endParaRPr lang="en-US" sz="800" b="0">
                        <a:solidFill>
                          <a:srgbClr val="000000"/>
                        </a:solidFill>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800" b="0">
                        <a:solidFill>
                          <a:srgbClr val="000000"/>
                        </a:solidFill>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r">
                        <a:lnSpc>
                          <a:spcPct val="115000"/>
                        </a:lnSpc>
                        <a:spcBef>
                          <a:spcPts val="0"/>
                        </a:spcBef>
                        <a:spcAft>
                          <a:spcPts val="0"/>
                        </a:spcAft>
                      </a:pPr>
                      <a:endParaRPr lang="en-US" sz="800" b="0">
                        <a:solidFill>
                          <a:srgbClr val="000000"/>
                        </a:solidFill>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r">
                        <a:lnSpc>
                          <a:spcPct val="115000"/>
                        </a:lnSpc>
                        <a:spcBef>
                          <a:spcPts val="0"/>
                        </a:spcBef>
                        <a:spcAft>
                          <a:spcPts val="0"/>
                        </a:spcAft>
                      </a:pPr>
                      <a:endParaRPr lang="en-US" sz="800" b="0">
                        <a:solidFill>
                          <a:srgbClr val="000000"/>
                        </a:solidFill>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r">
                        <a:lnSpc>
                          <a:spcPct val="115000"/>
                        </a:lnSpc>
                        <a:spcBef>
                          <a:spcPts val="0"/>
                        </a:spcBef>
                        <a:spcAft>
                          <a:spcPts val="0"/>
                        </a:spcAft>
                      </a:pPr>
                      <a:endParaRPr lang="en-US" sz="800" b="0">
                        <a:solidFill>
                          <a:srgbClr val="000000"/>
                        </a:solidFill>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r">
                        <a:lnSpc>
                          <a:spcPct val="115000"/>
                        </a:lnSpc>
                        <a:spcBef>
                          <a:spcPts val="0"/>
                        </a:spcBef>
                        <a:spcAft>
                          <a:spcPts val="0"/>
                        </a:spcAft>
                      </a:pPr>
                      <a:endParaRPr lang="en-US" sz="800" b="1" dirty="0">
                        <a:solidFill>
                          <a:srgbClr val="000000"/>
                        </a:solidFill>
                        <a:latin typeface="Calibri"/>
                        <a:ea typeface="Calibri"/>
                        <a:cs typeface="Times New Roman"/>
                      </a:endParaRPr>
                    </a:p>
                  </a:txBody>
                  <a:tcPr marL="52632" marR="52632" marT="0" marB="0">
                    <a:lnL>
                      <a:noFill/>
                    </a:lnL>
                    <a:lnR>
                      <a:noFill/>
                    </a:lnR>
                    <a:lnT>
                      <a:noFill/>
                    </a:lnT>
                    <a:lnB>
                      <a:noFill/>
                    </a:lnB>
                    <a:solidFill>
                      <a:srgbClr val="E6EED5"/>
                    </a:solidFill>
                  </a:tcPr>
                </a:tc>
              </a:tr>
              <a:tr h="182606">
                <a:tc>
                  <a:txBody>
                    <a:bodyPr/>
                    <a:lstStyle/>
                    <a:p>
                      <a:pPr marL="0" marR="0" algn="l">
                        <a:lnSpc>
                          <a:spcPct val="115000"/>
                        </a:lnSpc>
                        <a:spcBef>
                          <a:spcPts val="0"/>
                        </a:spcBef>
                        <a:spcAft>
                          <a:spcPts val="0"/>
                        </a:spcAft>
                      </a:pPr>
                      <a:r>
                        <a:rPr lang="en-US" sz="800" b="0">
                          <a:solidFill>
                            <a:srgbClr val="000000"/>
                          </a:solidFill>
                          <a:latin typeface="Calibri"/>
                          <a:ea typeface="Calibri"/>
                          <a:cs typeface="Times New Roman"/>
                        </a:rPr>
                        <a:t>Tropics</a:t>
                      </a:r>
                      <a:endParaRPr lang="en-US" sz="800" b="0">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-1.694***</a:t>
                      </a:r>
                      <a:endParaRPr lang="en-US" sz="800" b="0">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-2.179***</a:t>
                      </a:r>
                      <a:endParaRPr lang="en-US" sz="800" b="0">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-2.413***</a:t>
                      </a:r>
                      <a:endParaRPr lang="en-US" sz="800" b="0">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-1.660***</a:t>
                      </a:r>
                      <a:endParaRPr lang="en-US" sz="800" b="0">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-1.803***</a:t>
                      </a:r>
                      <a:endParaRPr lang="en-US" sz="800" b="0">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0" dirty="0">
                          <a:solidFill>
                            <a:srgbClr val="000000"/>
                          </a:solidFill>
                          <a:latin typeface="Calibri"/>
                          <a:ea typeface="Calibri"/>
                          <a:cs typeface="Times New Roman"/>
                        </a:rPr>
                        <a:t>-2.343***</a:t>
                      </a:r>
                      <a:endParaRPr lang="en-US" sz="800" b="0" dirty="0">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1" dirty="0">
                          <a:solidFill>
                            <a:srgbClr val="000000"/>
                          </a:solidFill>
                          <a:latin typeface="Calibri"/>
                          <a:ea typeface="Calibri"/>
                          <a:cs typeface="Times New Roman"/>
                        </a:rPr>
                        <a:t>-1.748***</a:t>
                      </a:r>
                      <a:endParaRPr lang="en-US" sz="800" b="1" dirty="0">
                        <a:latin typeface="Calibri"/>
                        <a:ea typeface="Calibri"/>
                        <a:cs typeface="Times New Roman"/>
                      </a:endParaRPr>
                    </a:p>
                  </a:txBody>
                  <a:tcPr marL="52632" marR="52632" marT="0" marB="0">
                    <a:lnL>
                      <a:noFill/>
                    </a:lnL>
                    <a:lnR>
                      <a:noFill/>
                    </a:lnR>
                    <a:lnT>
                      <a:noFill/>
                    </a:lnT>
                    <a:lnB>
                      <a:noFill/>
                    </a:lnB>
                  </a:tcPr>
                </a:tc>
              </a:tr>
              <a:tr h="182606">
                <a:tc>
                  <a:txBody>
                    <a:bodyPr/>
                    <a:lstStyle/>
                    <a:p>
                      <a:pPr marL="0" marR="0" algn="l">
                        <a:lnSpc>
                          <a:spcPct val="115000"/>
                        </a:lnSpc>
                        <a:spcBef>
                          <a:spcPts val="0"/>
                        </a:spcBef>
                        <a:spcAft>
                          <a:spcPts val="0"/>
                        </a:spcAft>
                      </a:pPr>
                      <a:r>
                        <a:rPr lang="en-US" sz="800" b="0">
                          <a:solidFill>
                            <a:srgbClr val="000000"/>
                          </a:solidFill>
                          <a:latin typeface="Calibri"/>
                          <a:ea typeface="Calibri"/>
                          <a:cs typeface="Times New Roman"/>
                        </a:rPr>
                        <a:t>Resources </a:t>
                      </a:r>
                      <a:endParaRPr lang="en-US" sz="800" b="0">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0.526</a:t>
                      </a:r>
                      <a:endParaRPr lang="en-US" sz="800" b="0">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0.625</a:t>
                      </a:r>
                      <a:endParaRPr lang="en-US" sz="800" b="0">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-0.099</a:t>
                      </a:r>
                      <a:endParaRPr lang="en-US" sz="800" b="0">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1.041**</a:t>
                      </a:r>
                      <a:endParaRPr lang="en-US" sz="800" b="0">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1.069**</a:t>
                      </a:r>
                      <a:endParaRPr lang="en-US" sz="800" b="0">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0.616</a:t>
                      </a:r>
                      <a:endParaRPr lang="en-US" sz="800" b="0">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r">
                        <a:lnSpc>
                          <a:spcPct val="115000"/>
                        </a:lnSpc>
                        <a:spcBef>
                          <a:spcPts val="0"/>
                        </a:spcBef>
                        <a:spcAft>
                          <a:spcPts val="0"/>
                        </a:spcAft>
                      </a:pPr>
                      <a:r>
                        <a:rPr lang="en-US" sz="800" b="1" dirty="0">
                          <a:solidFill>
                            <a:srgbClr val="000000"/>
                          </a:solidFill>
                          <a:latin typeface="Calibri"/>
                          <a:ea typeface="Calibri"/>
                          <a:cs typeface="Times New Roman"/>
                        </a:rPr>
                        <a:t>1.360**</a:t>
                      </a:r>
                      <a:endParaRPr lang="en-US" sz="800" b="1" dirty="0">
                        <a:latin typeface="Calibri"/>
                        <a:ea typeface="Calibri"/>
                        <a:cs typeface="Times New Roman"/>
                      </a:endParaRPr>
                    </a:p>
                  </a:txBody>
                  <a:tcPr marL="52632" marR="52632" marT="0" marB="0">
                    <a:lnL>
                      <a:noFill/>
                    </a:lnL>
                    <a:lnR>
                      <a:noFill/>
                    </a:lnR>
                    <a:lnT>
                      <a:noFill/>
                    </a:lnT>
                    <a:lnB>
                      <a:noFill/>
                    </a:lnB>
                    <a:solidFill>
                      <a:srgbClr val="E6EED5"/>
                    </a:solidFill>
                  </a:tcPr>
                </a:tc>
              </a:tr>
              <a:tr h="189463">
                <a:tc>
                  <a:txBody>
                    <a:bodyPr/>
                    <a:lstStyle/>
                    <a:p>
                      <a:pPr marL="0" marR="0" algn="l">
                        <a:lnSpc>
                          <a:spcPct val="115000"/>
                        </a:lnSpc>
                        <a:spcBef>
                          <a:spcPts val="0"/>
                        </a:spcBef>
                        <a:spcAft>
                          <a:spcPts val="0"/>
                        </a:spcAft>
                      </a:pPr>
                      <a:r>
                        <a:rPr lang="en-US" sz="800" b="0">
                          <a:solidFill>
                            <a:srgbClr val="000000"/>
                          </a:solidFill>
                          <a:latin typeface="Calibri"/>
                          <a:ea typeface="Calibri"/>
                          <a:cs typeface="Times New Roman"/>
                        </a:rPr>
                        <a:t>Pop100km</a:t>
                      </a:r>
                      <a:endParaRPr lang="en-US" sz="800" b="0">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1.286***</a:t>
                      </a:r>
                      <a:endParaRPr lang="en-US" sz="800" b="0">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1.660***</a:t>
                      </a:r>
                      <a:endParaRPr lang="en-US" sz="800" b="0">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2.082***</a:t>
                      </a:r>
                      <a:endParaRPr lang="en-US" sz="800" b="0">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0.813*</a:t>
                      </a:r>
                      <a:endParaRPr lang="en-US" sz="800" b="0">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1.279***</a:t>
                      </a:r>
                      <a:endParaRPr lang="en-US" sz="800" b="0">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1.599***</a:t>
                      </a:r>
                      <a:endParaRPr lang="en-US" sz="800" b="0">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1" dirty="0">
                          <a:solidFill>
                            <a:srgbClr val="000000"/>
                          </a:solidFill>
                          <a:latin typeface="Calibri"/>
                          <a:ea typeface="Calibri"/>
                          <a:cs typeface="Times New Roman"/>
                        </a:rPr>
                        <a:t>0.922*</a:t>
                      </a:r>
                      <a:endParaRPr lang="en-US" sz="800" b="1" dirty="0">
                        <a:latin typeface="Calibri"/>
                        <a:ea typeface="Calibri"/>
                        <a:cs typeface="Times New Roman"/>
                      </a:endParaRPr>
                    </a:p>
                  </a:txBody>
                  <a:tcPr marL="52632" marR="52632" marT="0" marB="0">
                    <a:lnL>
                      <a:noFill/>
                    </a:lnL>
                    <a:lnR>
                      <a:noFill/>
                    </a:lnR>
                    <a:lnT>
                      <a:noFill/>
                    </a:lnT>
                    <a:lnB>
                      <a:noFill/>
                    </a:lnB>
                  </a:tcPr>
                </a:tc>
              </a:tr>
              <a:tr h="182606">
                <a:tc>
                  <a:txBody>
                    <a:bodyPr/>
                    <a:lstStyle/>
                    <a:p>
                      <a:pPr marL="0" marR="0" algn="l">
                        <a:lnSpc>
                          <a:spcPct val="115000"/>
                        </a:lnSpc>
                        <a:spcBef>
                          <a:spcPts val="0"/>
                        </a:spcBef>
                        <a:spcAft>
                          <a:spcPts val="0"/>
                        </a:spcAft>
                      </a:pPr>
                      <a:r>
                        <a:rPr lang="en-US" sz="800" b="0">
                          <a:solidFill>
                            <a:srgbClr val="000000"/>
                          </a:solidFill>
                          <a:latin typeface="Calibri"/>
                          <a:ea typeface="Calibri"/>
                          <a:cs typeface="Times New Roman"/>
                        </a:rPr>
                        <a:t>Remoteness</a:t>
                      </a:r>
                      <a:endParaRPr lang="en-US" sz="800" b="0">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-0.148**</a:t>
                      </a:r>
                      <a:endParaRPr lang="en-US" sz="800" b="0">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-0.190**</a:t>
                      </a:r>
                      <a:endParaRPr lang="en-US" sz="800" b="0">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-0.201**</a:t>
                      </a:r>
                      <a:endParaRPr lang="en-US" sz="800" b="0">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-0.125*</a:t>
                      </a:r>
                      <a:endParaRPr lang="en-US" sz="800" b="0">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-0.127*</a:t>
                      </a:r>
                      <a:endParaRPr lang="en-US" sz="800" b="0">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r">
                        <a:lnSpc>
                          <a:spcPct val="115000"/>
                        </a:lnSpc>
                        <a:spcBef>
                          <a:spcPts val="0"/>
                        </a:spcBef>
                        <a:spcAft>
                          <a:spcPts val="0"/>
                        </a:spcAft>
                      </a:pPr>
                      <a:r>
                        <a:rPr lang="en-US" sz="800" b="0" dirty="0">
                          <a:solidFill>
                            <a:srgbClr val="000000"/>
                          </a:solidFill>
                          <a:latin typeface="Calibri"/>
                          <a:ea typeface="Calibri"/>
                          <a:cs typeface="Times New Roman"/>
                        </a:rPr>
                        <a:t>-0.170**</a:t>
                      </a:r>
                      <a:endParaRPr lang="en-US" sz="800" b="0" dirty="0">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r">
                        <a:lnSpc>
                          <a:spcPct val="115000"/>
                        </a:lnSpc>
                        <a:spcBef>
                          <a:spcPts val="0"/>
                        </a:spcBef>
                        <a:spcAft>
                          <a:spcPts val="0"/>
                        </a:spcAft>
                      </a:pPr>
                      <a:r>
                        <a:rPr lang="en-US" sz="800" b="1" dirty="0">
                          <a:solidFill>
                            <a:srgbClr val="000000"/>
                          </a:solidFill>
                          <a:latin typeface="Calibri"/>
                          <a:ea typeface="Calibri"/>
                          <a:cs typeface="Times New Roman"/>
                        </a:rPr>
                        <a:t>-0.110</a:t>
                      </a:r>
                      <a:endParaRPr lang="en-US" sz="800" b="1" dirty="0">
                        <a:latin typeface="Calibri"/>
                        <a:ea typeface="Calibri"/>
                        <a:cs typeface="Times New Roman"/>
                      </a:endParaRPr>
                    </a:p>
                  </a:txBody>
                  <a:tcPr marL="52632" marR="52632" marT="0" marB="0">
                    <a:lnL>
                      <a:noFill/>
                    </a:lnL>
                    <a:lnR>
                      <a:noFill/>
                    </a:lnR>
                    <a:lnT>
                      <a:noFill/>
                    </a:lnT>
                    <a:lnB>
                      <a:noFill/>
                    </a:lnB>
                    <a:solidFill>
                      <a:srgbClr val="E6EED5"/>
                    </a:solidFill>
                  </a:tcPr>
                </a:tc>
              </a:tr>
              <a:tr h="182606">
                <a:tc>
                  <a:txBody>
                    <a:bodyPr/>
                    <a:lstStyle/>
                    <a:p>
                      <a:pPr marL="0" marR="0" algn="l">
                        <a:lnSpc>
                          <a:spcPct val="115000"/>
                        </a:lnSpc>
                        <a:spcBef>
                          <a:spcPts val="0"/>
                        </a:spcBef>
                        <a:spcAft>
                          <a:spcPts val="0"/>
                        </a:spcAft>
                      </a:pPr>
                      <a:r>
                        <a:rPr lang="en-US" sz="800" b="0">
                          <a:solidFill>
                            <a:srgbClr val="000000"/>
                          </a:solidFill>
                          <a:latin typeface="Calibri"/>
                          <a:ea typeface="Calibri"/>
                          <a:cs typeface="Times New Roman"/>
                        </a:rPr>
                        <a:t>Constant</a:t>
                      </a:r>
                      <a:endParaRPr lang="en-US" sz="800" b="0">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-5.202***</a:t>
                      </a:r>
                      <a:endParaRPr lang="en-US" sz="800" b="0">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-1.281*</a:t>
                      </a:r>
                      <a:endParaRPr lang="en-US" sz="800" b="0">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1.934**</a:t>
                      </a:r>
                      <a:endParaRPr lang="en-US" sz="800" b="0">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-5.733***</a:t>
                      </a:r>
                      <a:endParaRPr lang="en-US" sz="800" b="0">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-7.370***</a:t>
                      </a:r>
                      <a:endParaRPr lang="en-US" sz="800" b="0">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0.181</a:t>
                      </a:r>
                      <a:endParaRPr lang="en-US" sz="800" b="0">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1" dirty="0">
                          <a:solidFill>
                            <a:srgbClr val="000000"/>
                          </a:solidFill>
                          <a:latin typeface="Calibri"/>
                          <a:ea typeface="Calibri"/>
                          <a:cs typeface="Times New Roman"/>
                        </a:rPr>
                        <a:t>-5.121***</a:t>
                      </a:r>
                      <a:endParaRPr lang="en-US" sz="800" b="1" dirty="0">
                        <a:latin typeface="Calibri"/>
                        <a:ea typeface="Calibri"/>
                        <a:cs typeface="Times New Roman"/>
                      </a:endParaRPr>
                    </a:p>
                  </a:txBody>
                  <a:tcPr marL="52632" marR="52632" marT="0" marB="0">
                    <a:lnL>
                      <a:noFill/>
                    </a:lnL>
                    <a:lnR>
                      <a:noFill/>
                    </a:lnR>
                    <a:lnT>
                      <a:noFill/>
                    </a:lnT>
                    <a:lnB>
                      <a:noFill/>
                    </a:lnB>
                  </a:tcPr>
                </a:tc>
              </a:tr>
              <a:tr h="182606">
                <a:tc>
                  <a:txBody>
                    <a:bodyPr/>
                    <a:lstStyle/>
                    <a:p>
                      <a:pPr marL="0" marR="0" algn="l">
                        <a:lnSpc>
                          <a:spcPct val="115000"/>
                        </a:lnSpc>
                        <a:spcBef>
                          <a:spcPts val="0"/>
                        </a:spcBef>
                        <a:spcAft>
                          <a:spcPts val="0"/>
                        </a:spcAft>
                      </a:pPr>
                      <a:endParaRPr lang="en-US" sz="800" b="0">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800" b="0">
                        <a:solidFill>
                          <a:srgbClr val="000000"/>
                        </a:solidFill>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r">
                        <a:lnSpc>
                          <a:spcPct val="115000"/>
                        </a:lnSpc>
                        <a:spcBef>
                          <a:spcPts val="0"/>
                        </a:spcBef>
                        <a:spcAft>
                          <a:spcPts val="0"/>
                        </a:spcAft>
                      </a:pPr>
                      <a:endParaRPr lang="en-US" sz="800" b="0">
                        <a:solidFill>
                          <a:srgbClr val="000000"/>
                        </a:solidFill>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800" b="0">
                        <a:solidFill>
                          <a:srgbClr val="000000"/>
                        </a:solidFill>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800" b="0">
                        <a:solidFill>
                          <a:srgbClr val="000000"/>
                        </a:solidFill>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800" b="0">
                        <a:solidFill>
                          <a:srgbClr val="000000"/>
                        </a:solidFill>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800" b="0" dirty="0">
                        <a:solidFill>
                          <a:srgbClr val="000000"/>
                        </a:solidFill>
                        <a:latin typeface="Calibri"/>
                        <a:ea typeface="Calibri"/>
                        <a:cs typeface="Times New Roman"/>
                      </a:endParaRPr>
                    </a:p>
                  </a:txBody>
                  <a:tcPr marL="52632" marR="52632"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800" b="1" dirty="0">
                        <a:solidFill>
                          <a:srgbClr val="000000"/>
                        </a:solidFill>
                        <a:latin typeface="Calibri"/>
                        <a:ea typeface="Calibri"/>
                        <a:cs typeface="Times New Roman"/>
                      </a:endParaRPr>
                    </a:p>
                  </a:txBody>
                  <a:tcPr marL="52632" marR="52632" marT="0" marB="0">
                    <a:lnL>
                      <a:noFill/>
                    </a:lnL>
                    <a:lnR>
                      <a:noFill/>
                    </a:lnR>
                    <a:lnT>
                      <a:noFill/>
                    </a:lnT>
                    <a:lnB>
                      <a:noFill/>
                    </a:lnB>
                    <a:solidFill>
                      <a:srgbClr val="E6EED5"/>
                    </a:solidFill>
                  </a:tcPr>
                </a:tc>
              </a:tr>
              <a:tr h="182606">
                <a:tc>
                  <a:txBody>
                    <a:bodyPr/>
                    <a:lstStyle/>
                    <a:p>
                      <a:pPr marL="0" marR="0" algn="l">
                        <a:lnSpc>
                          <a:spcPct val="115000"/>
                        </a:lnSpc>
                        <a:spcBef>
                          <a:spcPts val="0"/>
                        </a:spcBef>
                        <a:spcAft>
                          <a:spcPts val="0"/>
                        </a:spcAft>
                      </a:pPr>
                      <a:r>
                        <a:rPr lang="en-US" sz="800" b="0">
                          <a:solidFill>
                            <a:srgbClr val="000000"/>
                          </a:solidFill>
                          <a:latin typeface="Calibri"/>
                          <a:ea typeface="Calibri"/>
                          <a:cs typeface="Times New Roman"/>
                        </a:rPr>
                        <a:t>No of countries</a:t>
                      </a:r>
                      <a:endParaRPr lang="en-US" sz="800" b="0">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98</a:t>
                      </a:r>
                      <a:endParaRPr lang="en-US" sz="800" b="0">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109</a:t>
                      </a:r>
                      <a:endParaRPr lang="en-US" sz="800" b="0">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105</a:t>
                      </a:r>
                      <a:endParaRPr lang="en-US" sz="800" b="0">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97</a:t>
                      </a:r>
                      <a:endParaRPr lang="en-US" sz="800" b="0">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98</a:t>
                      </a:r>
                      <a:endParaRPr lang="en-US" sz="800" b="0">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0" dirty="0">
                          <a:solidFill>
                            <a:srgbClr val="000000"/>
                          </a:solidFill>
                          <a:latin typeface="Calibri"/>
                          <a:ea typeface="Calibri"/>
                          <a:cs typeface="Times New Roman"/>
                        </a:rPr>
                        <a:t>103</a:t>
                      </a:r>
                      <a:endParaRPr lang="en-US" sz="800" b="0" dirty="0">
                        <a:latin typeface="Calibri"/>
                        <a:ea typeface="Calibri"/>
                        <a:cs typeface="Times New Roman"/>
                      </a:endParaRPr>
                    </a:p>
                  </a:txBody>
                  <a:tcPr marL="52632" marR="52632" marT="0" marB="0">
                    <a:lnL>
                      <a:noFill/>
                    </a:lnL>
                    <a:lnR>
                      <a:noFill/>
                    </a:lnR>
                    <a:lnT>
                      <a:noFill/>
                    </a:lnT>
                    <a:lnB>
                      <a:noFill/>
                    </a:lnB>
                  </a:tcPr>
                </a:tc>
                <a:tc>
                  <a:txBody>
                    <a:bodyPr/>
                    <a:lstStyle/>
                    <a:p>
                      <a:pPr marL="0" marR="0" algn="r">
                        <a:lnSpc>
                          <a:spcPct val="115000"/>
                        </a:lnSpc>
                        <a:spcBef>
                          <a:spcPts val="0"/>
                        </a:spcBef>
                        <a:spcAft>
                          <a:spcPts val="0"/>
                        </a:spcAft>
                      </a:pPr>
                      <a:r>
                        <a:rPr lang="en-US" sz="800" b="1" dirty="0">
                          <a:solidFill>
                            <a:srgbClr val="000000"/>
                          </a:solidFill>
                          <a:latin typeface="Calibri"/>
                          <a:ea typeface="Calibri"/>
                          <a:cs typeface="Times New Roman"/>
                        </a:rPr>
                        <a:t>97</a:t>
                      </a:r>
                      <a:endParaRPr lang="en-US" sz="800" b="1" dirty="0">
                        <a:latin typeface="Calibri"/>
                        <a:ea typeface="Calibri"/>
                        <a:cs typeface="Times New Roman"/>
                      </a:endParaRPr>
                    </a:p>
                  </a:txBody>
                  <a:tcPr marL="52632" marR="52632" marT="0" marB="0">
                    <a:lnL>
                      <a:noFill/>
                    </a:lnL>
                    <a:lnR>
                      <a:noFill/>
                    </a:lnR>
                    <a:lnT>
                      <a:noFill/>
                    </a:lnT>
                    <a:lnB>
                      <a:noFill/>
                    </a:lnB>
                  </a:tcPr>
                </a:tc>
              </a:tr>
              <a:tr h="182606">
                <a:tc>
                  <a:txBody>
                    <a:bodyPr/>
                    <a:lstStyle/>
                    <a:p>
                      <a:pPr marL="0" marR="0" algn="l">
                        <a:lnSpc>
                          <a:spcPct val="115000"/>
                        </a:lnSpc>
                        <a:spcBef>
                          <a:spcPts val="0"/>
                        </a:spcBef>
                        <a:spcAft>
                          <a:spcPts val="0"/>
                        </a:spcAft>
                      </a:pPr>
                      <a:r>
                        <a:rPr lang="en-US" sz="800" b="0">
                          <a:solidFill>
                            <a:srgbClr val="000000"/>
                          </a:solidFill>
                          <a:latin typeface="Calibri"/>
                          <a:ea typeface="Calibri"/>
                          <a:cs typeface="Times New Roman"/>
                        </a:rPr>
                        <a:t>Adjusted R-sq:</a:t>
                      </a:r>
                      <a:endParaRPr lang="en-US" sz="800" b="0">
                        <a:latin typeface="Calibri"/>
                        <a:ea typeface="Calibri"/>
                        <a:cs typeface="Times New Roman"/>
                      </a:endParaRPr>
                    </a:p>
                  </a:txBody>
                  <a:tcPr marL="52632" marR="52632" marT="0" marB="0">
                    <a:lnL>
                      <a:noFill/>
                    </a:lnL>
                    <a:lnR>
                      <a:noFill/>
                    </a:lnR>
                    <a:lnT>
                      <a:noFill/>
                    </a:lnT>
                    <a:lnB w="12700" cap="flat" cmpd="sng" algn="ctr">
                      <a:solidFill>
                        <a:srgbClr val="9BBB59"/>
                      </a:solidFill>
                      <a:prstDash val="solid"/>
                      <a:round/>
                      <a:headEnd type="none" w="med" len="med"/>
                      <a:tailEnd type="none" w="med" len="med"/>
                    </a:lnB>
                    <a:solidFill>
                      <a:srgbClr val="E6EED5"/>
                    </a:solidFill>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0.562</a:t>
                      </a:r>
                      <a:endParaRPr lang="en-US" sz="800" b="0">
                        <a:latin typeface="Calibri"/>
                        <a:ea typeface="Calibri"/>
                        <a:cs typeface="Times New Roman"/>
                      </a:endParaRPr>
                    </a:p>
                  </a:txBody>
                  <a:tcPr marL="52632" marR="52632" marT="0" marB="0">
                    <a:lnL>
                      <a:noFill/>
                    </a:lnL>
                    <a:lnR>
                      <a:noFill/>
                    </a:lnR>
                    <a:lnT>
                      <a:noFill/>
                    </a:lnT>
                    <a:lnB w="12700" cap="flat" cmpd="sng" algn="ctr">
                      <a:solidFill>
                        <a:srgbClr val="9BBB59"/>
                      </a:solidFill>
                      <a:prstDash val="solid"/>
                      <a:round/>
                      <a:headEnd type="none" w="med" len="med"/>
                      <a:tailEnd type="none" w="med" len="med"/>
                    </a:lnB>
                    <a:solidFill>
                      <a:srgbClr val="E6EED5"/>
                    </a:solidFill>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0.429</a:t>
                      </a:r>
                      <a:endParaRPr lang="en-US" sz="800" b="0">
                        <a:latin typeface="Calibri"/>
                        <a:ea typeface="Calibri"/>
                        <a:cs typeface="Times New Roman"/>
                      </a:endParaRPr>
                    </a:p>
                  </a:txBody>
                  <a:tcPr marL="52632" marR="52632" marT="0" marB="0">
                    <a:lnL>
                      <a:noFill/>
                    </a:lnL>
                    <a:lnR>
                      <a:noFill/>
                    </a:lnR>
                    <a:lnT>
                      <a:noFill/>
                    </a:lnT>
                    <a:lnB w="12700" cap="flat" cmpd="sng" algn="ctr">
                      <a:solidFill>
                        <a:srgbClr val="9BBB59"/>
                      </a:solidFill>
                      <a:prstDash val="solid"/>
                      <a:round/>
                      <a:headEnd type="none" w="med" len="med"/>
                      <a:tailEnd type="none" w="med" len="med"/>
                    </a:lnB>
                    <a:solidFill>
                      <a:srgbClr val="E6EED5"/>
                    </a:solidFill>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0.405</a:t>
                      </a:r>
                      <a:endParaRPr lang="en-US" sz="800" b="0">
                        <a:latin typeface="Calibri"/>
                        <a:ea typeface="Calibri"/>
                        <a:cs typeface="Times New Roman"/>
                      </a:endParaRPr>
                    </a:p>
                  </a:txBody>
                  <a:tcPr marL="52632" marR="52632" marT="0" marB="0">
                    <a:lnL>
                      <a:noFill/>
                    </a:lnL>
                    <a:lnR>
                      <a:noFill/>
                    </a:lnR>
                    <a:lnT>
                      <a:noFill/>
                    </a:lnT>
                    <a:lnB w="12700" cap="flat" cmpd="sng" algn="ctr">
                      <a:solidFill>
                        <a:srgbClr val="9BBB59"/>
                      </a:solidFill>
                      <a:prstDash val="solid"/>
                      <a:round/>
                      <a:headEnd type="none" w="med" len="med"/>
                      <a:tailEnd type="none" w="med" len="med"/>
                    </a:lnB>
                    <a:solidFill>
                      <a:srgbClr val="E6EED5"/>
                    </a:solidFill>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0.588</a:t>
                      </a:r>
                      <a:endParaRPr lang="en-US" sz="800" b="0">
                        <a:latin typeface="Calibri"/>
                        <a:ea typeface="Calibri"/>
                        <a:cs typeface="Times New Roman"/>
                      </a:endParaRPr>
                    </a:p>
                  </a:txBody>
                  <a:tcPr marL="52632" marR="52632" marT="0" marB="0">
                    <a:lnL>
                      <a:noFill/>
                    </a:lnL>
                    <a:lnR>
                      <a:noFill/>
                    </a:lnR>
                    <a:lnT>
                      <a:noFill/>
                    </a:lnT>
                    <a:lnB w="12700" cap="flat" cmpd="sng" algn="ctr">
                      <a:solidFill>
                        <a:srgbClr val="9BBB59"/>
                      </a:solidFill>
                      <a:prstDash val="solid"/>
                      <a:round/>
                      <a:headEnd type="none" w="med" len="med"/>
                      <a:tailEnd type="none" w="med" len="med"/>
                    </a:lnB>
                    <a:solidFill>
                      <a:srgbClr val="E6EED5"/>
                    </a:solidFill>
                  </a:tcPr>
                </a:tc>
                <a:tc>
                  <a:txBody>
                    <a:bodyPr/>
                    <a:lstStyle/>
                    <a:p>
                      <a:pPr marL="0" marR="0" algn="r">
                        <a:lnSpc>
                          <a:spcPct val="115000"/>
                        </a:lnSpc>
                        <a:spcBef>
                          <a:spcPts val="0"/>
                        </a:spcBef>
                        <a:spcAft>
                          <a:spcPts val="0"/>
                        </a:spcAft>
                      </a:pPr>
                      <a:r>
                        <a:rPr lang="en-US" sz="800" b="0">
                          <a:solidFill>
                            <a:srgbClr val="000000"/>
                          </a:solidFill>
                          <a:latin typeface="Calibri"/>
                          <a:ea typeface="Calibri"/>
                          <a:cs typeface="Times New Roman"/>
                        </a:rPr>
                        <a:t>0.599</a:t>
                      </a:r>
                      <a:endParaRPr lang="en-US" sz="800" b="0">
                        <a:latin typeface="Calibri"/>
                        <a:ea typeface="Calibri"/>
                        <a:cs typeface="Times New Roman"/>
                      </a:endParaRPr>
                    </a:p>
                  </a:txBody>
                  <a:tcPr marL="52632" marR="52632" marT="0" marB="0">
                    <a:lnL>
                      <a:noFill/>
                    </a:lnL>
                    <a:lnR>
                      <a:noFill/>
                    </a:lnR>
                    <a:lnT>
                      <a:noFill/>
                    </a:lnT>
                    <a:lnB w="12700" cap="flat" cmpd="sng" algn="ctr">
                      <a:solidFill>
                        <a:srgbClr val="9BBB59"/>
                      </a:solidFill>
                      <a:prstDash val="solid"/>
                      <a:round/>
                      <a:headEnd type="none" w="med" len="med"/>
                      <a:tailEnd type="none" w="med" len="med"/>
                    </a:lnB>
                    <a:solidFill>
                      <a:srgbClr val="E6EED5"/>
                    </a:solidFill>
                  </a:tcPr>
                </a:tc>
                <a:tc>
                  <a:txBody>
                    <a:bodyPr/>
                    <a:lstStyle/>
                    <a:p>
                      <a:pPr marL="0" marR="0" algn="r">
                        <a:lnSpc>
                          <a:spcPct val="115000"/>
                        </a:lnSpc>
                        <a:spcBef>
                          <a:spcPts val="0"/>
                        </a:spcBef>
                        <a:spcAft>
                          <a:spcPts val="0"/>
                        </a:spcAft>
                      </a:pPr>
                      <a:r>
                        <a:rPr lang="en-US" sz="800" b="0" dirty="0">
                          <a:solidFill>
                            <a:srgbClr val="000000"/>
                          </a:solidFill>
                          <a:latin typeface="Calibri"/>
                          <a:ea typeface="Calibri"/>
                          <a:cs typeface="Times New Roman"/>
                        </a:rPr>
                        <a:t>0.429</a:t>
                      </a:r>
                      <a:endParaRPr lang="en-US" sz="800" b="0" dirty="0">
                        <a:latin typeface="Calibri"/>
                        <a:ea typeface="Calibri"/>
                        <a:cs typeface="Times New Roman"/>
                      </a:endParaRPr>
                    </a:p>
                  </a:txBody>
                  <a:tcPr marL="52632" marR="52632" marT="0" marB="0">
                    <a:lnL>
                      <a:noFill/>
                    </a:lnL>
                    <a:lnR>
                      <a:noFill/>
                    </a:lnR>
                    <a:lnT>
                      <a:noFill/>
                    </a:lnT>
                    <a:lnB w="12700" cap="flat" cmpd="sng" algn="ctr">
                      <a:solidFill>
                        <a:srgbClr val="9BBB59"/>
                      </a:solidFill>
                      <a:prstDash val="solid"/>
                      <a:round/>
                      <a:headEnd type="none" w="med" len="med"/>
                      <a:tailEnd type="none" w="med" len="med"/>
                    </a:lnB>
                    <a:solidFill>
                      <a:srgbClr val="E6EED5"/>
                    </a:solidFill>
                  </a:tcPr>
                </a:tc>
                <a:tc>
                  <a:txBody>
                    <a:bodyPr/>
                    <a:lstStyle/>
                    <a:p>
                      <a:pPr marL="0" marR="0" algn="r">
                        <a:lnSpc>
                          <a:spcPct val="115000"/>
                        </a:lnSpc>
                        <a:spcBef>
                          <a:spcPts val="0"/>
                        </a:spcBef>
                        <a:spcAft>
                          <a:spcPts val="0"/>
                        </a:spcAft>
                      </a:pPr>
                      <a:r>
                        <a:rPr lang="en-US" sz="800" b="1" dirty="0">
                          <a:solidFill>
                            <a:srgbClr val="000000"/>
                          </a:solidFill>
                          <a:latin typeface="Calibri"/>
                          <a:ea typeface="Calibri"/>
                          <a:cs typeface="Times New Roman"/>
                        </a:rPr>
                        <a:t>0.608</a:t>
                      </a:r>
                      <a:endParaRPr lang="en-US" sz="800" b="1" dirty="0">
                        <a:latin typeface="Calibri"/>
                        <a:ea typeface="Calibri"/>
                        <a:cs typeface="Times New Roman"/>
                      </a:endParaRPr>
                    </a:p>
                  </a:txBody>
                  <a:tcPr marL="52632" marR="52632" marT="0" marB="0">
                    <a:lnL>
                      <a:noFill/>
                    </a:lnL>
                    <a:lnR>
                      <a:noFill/>
                    </a:lnR>
                    <a:lnT>
                      <a:noFill/>
                    </a:lnT>
                    <a:lnB w="12700" cap="flat" cmpd="sng" algn="ctr">
                      <a:solidFill>
                        <a:srgbClr val="9BBB59"/>
                      </a:solidFill>
                      <a:prstDash val="solid"/>
                      <a:round/>
                      <a:headEnd type="none" w="med" len="med"/>
                      <a:tailEnd type="none" w="med" len="med"/>
                    </a:lnB>
                    <a:solidFill>
                      <a:srgbClr val="E6EED5"/>
                    </a:solidFill>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533400"/>
            <a:ext cx="8229600" cy="914400"/>
          </a:xfrm>
        </p:spPr>
        <p:txBody>
          <a:bodyPr>
            <a:normAutofit/>
          </a:bodyPr>
          <a:lstStyle/>
          <a:p>
            <a:r>
              <a:rPr lang="en-US" dirty="0" smtClean="0"/>
              <a:t>Conclusion</a:t>
            </a:r>
            <a:endParaRPr lang="en-US" dirty="0"/>
          </a:p>
        </p:txBody>
      </p:sp>
      <p:sp>
        <p:nvSpPr>
          <p:cNvPr id="11" name="Content Placeholder 10"/>
          <p:cNvSpPr>
            <a:spLocks noGrp="1"/>
          </p:cNvSpPr>
          <p:nvPr>
            <p:ph idx="1"/>
          </p:nvPr>
        </p:nvSpPr>
        <p:spPr>
          <a:xfrm>
            <a:off x="381000" y="2057400"/>
            <a:ext cx="8229600" cy="4389120"/>
          </a:xfrm>
        </p:spPr>
        <p:txBody>
          <a:bodyPr/>
          <a:lstStyle/>
          <a:p>
            <a:pPr algn="ctr">
              <a:buNone/>
            </a:pPr>
            <a:r>
              <a:rPr lang="en-US" dirty="0" smtClean="0"/>
              <a:t>Goal(</a:t>
            </a:r>
            <a:r>
              <a:rPr lang="en-US" dirty="0" err="1" smtClean="0"/>
              <a:t>i</a:t>
            </a:r>
            <a:r>
              <a:rPr lang="en-US" dirty="0" smtClean="0"/>
              <a:t>) = F (Right1, Right2, Right3, …)</a:t>
            </a:r>
            <a:endParaRPr lang="en-US" dirty="0"/>
          </a:p>
        </p:txBody>
      </p:sp>
      <p:sp>
        <p:nvSpPr>
          <p:cNvPr id="7" name="Slide Number Placeholder 6"/>
          <p:cNvSpPr>
            <a:spLocks noGrp="1"/>
          </p:cNvSpPr>
          <p:nvPr>
            <p:ph type="sldNum" sz="quarter" idx="12"/>
          </p:nvPr>
        </p:nvSpPr>
        <p:spPr/>
        <p:txBody>
          <a:bodyPr/>
          <a:lstStyle/>
          <a:p>
            <a:pPr algn="r" rtl="0" fontAlgn="base">
              <a:spcBef>
                <a:spcPct val="0"/>
              </a:spcBef>
              <a:spcAft>
                <a:spcPct val="0"/>
              </a:spcAft>
            </a:pPr>
            <a:fld id="{0E4BDE03-9F91-498C-A264-461B422BFF4A}" type="slidenum">
              <a:rPr lang="en-US" sz="1400" kern="1200" smtClean="0">
                <a:solidFill>
                  <a:srgbClr val="000000"/>
                </a:solidFill>
                <a:latin typeface="Comic Sans MS" pitchFamily="66" charset="0"/>
                <a:ea typeface="+mn-ea"/>
                <a:cs typeface="Times New Roman" pitchFamily="18" charset="0"/>
              </a:rPr>
              <a:pPr algn="r" rtl="0" fontAlgn="base">
                <a:spcBef>
                  <a:spcPct val="0"/>
                </a:spcBef>
                <a:spcAft>
                  <a:spcPct val="0"/>
                </a:spcAft>
              </a:pPr>
              <a:t>17</a:t>
            </a:fld>
            <a:endParaRPr lang="en-US" sz="1400" kern="1200">
              <a:solidFill>
                <a:srgbClr val="000000"/>
              </a:solidFill>
              <a:latin typeface="Comic Sans MS" pitchFamily="66" charset="0"/>
              <a:ea typeface="+mn-ea"/>
              <a:cs typeface="Times New Roman" pitchFamily="18" charset="0"/>
            </a:endParaRPr>
          </a:p>
        </p:txBody>
      </p:sp>
      <p:graphicFrame>
        <p:nvGraphicFramePr>
          <p:cNvPr id="14" name="Content Placeholder 7"/>
          <p:cNvGraphicFramePr>
            <a:graphicFrameLocks/>
          </p:cNvGraphicFramePr>
          <p:nvPr/>
        </p:nvGraphicFramePr>
        <p:xfrm>
          <a:off x="609600" y="1828800"/>
          <a:ext cx="7543800" cy="449579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Thank you</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r>
              <a:rPr lang="en-US" dirty="0" smtClean="0"/>
              <a:t>For more, </a:t>
            </a:r>
            <a:r>
              <a:rPr lang="en-US" dirty="0" smtClean="0">
                <a:hlinkClick r:id="rId2"/>
              </a:rPr>
              <a:t>www.amazon.com</a:t>
            </a:r>
            <a:r>
              <a:rPr lang="en-US" dirty="0" smtClean="0"/>
              <a:t> </a:t>
            </a:r>
            <a:endParaRPr lang="en-US" dirty="0"/>
          </a:p>
        </p:txBody>
      </p:sp>
      <p:pic>
        <p:nvPicPr>
          <p:cNvPr id="6" name="Content Placeholder 5" descr="L1060975.JPG"/>
          <p:cNvPicPr>
            <a:picLocks noGrp="1" noChangeAspect="1"/>
          </p:cNvPicPr>
          <p:nvPr>
            <p:ph idx="1"/>
          </p:nvPr>
        </p:nvPicPr>
        <p:blipFill>
          <a:blip r:embed="rId3" cstate="print"/>
          <a:stretch>
            <a:fillRect/>
          </a:stretch>
        </p:blipFill>
        <p:spPr>
          <a:xfrm>
            <a:off x="914400" y="1935480"/>
            <a:ext cx="7315200" cy="4389120"/>
          </a:xfrm>
        </p:spPr>
      </p:pic>
      <p:sp>
        <p:nvSpPr>
          <p:cNvPr id="4" name="Slide Number Placeholder 3"/>
          <p:cNvSpPr>
            <a:spLocks noGrp="1"/>
          </p:cNvSpPr>
          <p:nvPr>
            <p:ph type="sldNum" sz="quarter" idx="12"/>
          </p:nvPr>
        </p:nvSpPr>
        <p:spPr/>
        <p:txBody>
          <a:bodyPr/>
          <a:lstStyle/>
          <a:p>
            <a:pPr algn="r" rtl="0" fontAlgn="base">
              <a:spcBef>
                <a:spcPct val="0"/>
              </a:spcBef>
              <a:spcAft>
                <a:spcPct val="0"/>
              </a:spcAft>
            </a:pPr>
            <a:fld id="{D8522EB3-C203-44F3-AF37-DDEF0A705295}" type="slidenum">
              <a:rPr lang="en-US" sz="1400" kern="1200" smtClean="0">
                <a:solidFill>
                  <a:srgbClr val="000000"/>
                </a:solidFill>
                <a:latin typeface="Comic Sans MS" pitchFamily="66" charset="0"/>
                <a:ea typeface="+mn-ea"/>
                <a:cs typeface="Times New Roman" pitchFamily="18" charset="0"/>
              </a:rPr>
              <a:pPr algn="r" rtl="0" fontAlgn="base">
                <a:spcBef>
                  <a:spcPct val="0"/>
                </a:spcBef>
                <a:spcAft>
                  <a:spcPct val="0"/>
                </a:spcAft>
              </a:pPr>
              <a:t>19</a:t>
            </a:fld>
            <a:endParaRPr lang="en-US" sz="1400" kern="1200">
              <a:solidFill>
                <a:srgbClr val="000000"/>
              </a:solidFill>
              <a:latin typeface="Comic Sans MS" pitchFamily="66"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Development?</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Growth Commission Report (2008)</a:t>
            </a:r>
            <a:endParaRPr lang="en-US" dirty="0"/>
          </a:p>
        </p:txBody>
      </p:sp>
      <p:sp>
        <p:nvSpPr>
          <p:cNvPr id="3" name="Content Placeholder 2"/>
          <p:cNvSpPr>
            <a:spLocks noGrp="1"/>
          </p:cNvSpPr>
          <p:nvPr>
            <p:ph idx="1"/>
          </p:nvPr>
        </p:nvSpPr>
        <p:spPr/>
        <p:txBody>
          <a:bodyPr>
            <a:normAutofit/>
          </a:bodyPr>
          <a:lstStyle/>
          <a:p>
            <a:r>
              <a:rPr lang="en-US" dirty="0" smtClean="0"/>
              <a:t>Characteristics of 13 economies that have been able to grow at more than 7% for a period of 25 years since 1950:</a:t>
            </a:r>
          </a:p>
          <a:p>
            <a:pPr lvl="1"/>
            <a:r>
              <a:rPr lang="en-US" dirty="0" smtClean="0"/>
              <a:t>Leadership and governance </a:t>
            </a:r>
          </a:p>
          <a:p>
            <a:pPr lvl="1"/>
            <a:r>
              <a:rPr lang="en-US" dirty="0" smtClean="0"/>
              <a:t>Engagement with the global economy</a:t>
            </a:r>
          </a:p>
          <a:p>
            <a:pPr lvl="1"/>
            <a:r>
              <a:rPr lang="en-US" dirty="0" smtClean="0"/>
              <a:t>High rates of investment and savings</a:t>
            </a:r>
          </a:p>
          <a:p>
            <a:pPr lvl="1"/>
            <a:r>
              <a:rPr lang="en-US" dirty="0" smtClean="0"/>
              <a:t>Mobile resources, especially labor</a:t>
            </a:r>
          </a:p>
          <a:p>
            <a:pPr lvl="1"/>
            <a:r>
              <a:rPr lang="en-US" dirty="0" smtClean="0"/>
              <a:t>Inclusiveness to share globalization benefits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How to achieve those outcomes?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Why do countries differ in terms of:</a:t>
            </a:r>
          </a:p>
          <a:p>
            <a:pPr lvl="1"/>
            <a:r>
              <a:rPr lang="en-US" dirty="0" smtClean="0"/>
              <a:t>Factor accumulation and innovation</a:t>
            </a:r>
          </a:p>
          <a:p>
            <a:pPr lvl="1"/>
            <a:r>
              <a:rPr lang="en-US" dirty="0" smtClean="0"/>
              <a:t>Level of schooling</a:t>
            </a:r>
          </a:p>
          <a:p>
            <a:pPr lvl="1"/>
            <a:r>
              <a:rPr lang="en-US" dirty="0" smtClean="0"/>
              <a:t>Quality of infrastructure</a:t>
            </a:r>
          </a:p>
          <a:p>
            <a:pPr lvl="1"/>
            <a:r>
              <a:rPr lang="en-US" dirty="0" smtClean="0"/>
              <a:t>Health of the population</a:t>
            </a:r>
          </a:p>
          <a:p>
            <a:pPr lvl="1"/>
            <a:r>
              <a:rPr lang="en-US" dirty="0" smtClean="0"/>
              <a:t>Other proximate factors of economic growth</a:t>
            </a:r>
          </a:p>
          <a:p>
            <a:pPr lvl="1">
              <a:buNone/>
            </a:pPr>
            <a:endParaRPr lang="en-US" dirty="0" smtClean="0"/>
          </a:p>
          <a:p>
            <a:r>
              <a:rPr lang="en-US" dirty="0" smtClean="0"/>
              <a:t>Why on average certain countries create better institutions, promote better policies, and achieve better outcomes?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Institutions?</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Only two possible sets of factors</a:t>
            </a:r>
            <a:endParaRPr lang="en-US" dirty="0"/>
          </a:p>
        </p:txBody>
      </p:sp>
      <p:sp>
        <p:nvSpPr>
          <p:cNvPr id="3" name="Content Placeholder 2"/>
          <p:cNvSpPr>
            <a:spLocks noGrp="1"/>
          </p:cNvSpPr>
          <p:nvPr>
            <p:ph idx="1"/>
          </p:nvPr>
        </p:nvSpPr>
        <p:spPr/>
        <p:txBody>
          <a:bodyPr>
            <a:normAutofit/>
          </a:bodyPr>
          <a:lstStyle/>
          <a:p>
            <a:r>
              <a:rPr lang="en-US" dirty="0" smtClean="0"/>
              <a:t>Exogenous factors</a:t>
            </a:r>
          </a:p>
          <a:p>
            <a:pPr lvl="1"/>
            <a:r>
              <a:rPr lang="en-US" dirty="0" smtClean="0"/>
              <a:t>Geography and location</a:t>
            </a:r>
          </a:p>
          <a:p>
            <a:pPr lvl="1"/>
            <a:r>
              <a:rPr lang="en-US" dirty="0" smtClean="0"/>
              <a:t>Natural resource endowment</a:t>
            </a:r>
          </a:p>
          <a:p>
            <a:pPr lvl="1"/>
            <a:r>
              <a:rPr lang="en-US" dirty="0" smtClean="0"/>
              <a:t>Ethno linguistic homogeneity</a:t>
            </a:r>
          </a:p>
          <a:p>
            <a:pPr lvl="1"/>
            <a:r>
              <a:rPr lang="en-US" dirty="0" smtClean="0"/>
              <a:t>Various other types of good and bad luck</a:t>
            </a:r>
          </a:p>
          <a:p>
            <a:r>
              <a:rPr lang="en-US" dirty="0" smtClean="0"/>
              <a:t>Endogenous factors</a:t>
            </a:r>
          </a:p>
          <a:p>
            <a:pPr lvl="1"/>
            <a:r>
              <a:rPr lang="en-US" dirty="0" smtClean="0"/>
              <a:t>Free individual choices</a:t>
            </a:r>
          </a:p>
          <a:p>
            <a:pPr lvl="1"/>
            <a:r>
              <a:rPr lang="en-US" dirty="0" smtClean="0"/>
              <a:t>Coerced individual decisions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Freedom vs. entitlement</a:t>
            </a:r>
            <a:endParaRPr lang="en-US" dirty="0"/>
          </a:p>
        </p:txBody>
      </p:sp>
      <p:sp>
        <p:nvSpPr>
          <p:cNvPr id="3" name="Content Placeholder 2"/>
          <p:cNvSpPr>
            <a:spLocks noGrp="1"/>
          </p:cNvSpPr>
          <p:nvPr>
            <p:ph idx="1"/>
          </p:nvPr>
        </p:nvSpPr>
        <p:spPr/>
        <p:txBody>
          <a:bodyPr>
            <a:normAutofit/>
          </a:bodyPr>
          <a:lstStyle/>
          <a:p>
            <a:r>
              <a:rPr lang="en-US" dirty="0" smtClean="0"/>
              <a:t>Negative rights (freedom from)</a:t>
            </a:r>
          </a:p>
          <a:p>
            <a:pPr lvl="1"/>
            <a:r>
              <a:rPr lang="en-US" dirty="0" smtClean="0"/>
              <a:t>Economic freedom</a:t>
            </a:r>
          </a:p>
          <a:p>
            <a:pPr lvl="1"/>
            <a:r>
              <a:rPr lang="en-US" dirty="0" smtClean="0"/>
              <a:t>Civil rights and political liberties</a:t>
            </a:r>
          </a:p>
          <a:p>
            <a:endParaRPr lang="en-US" dirty="0" smtClean="0"/>
          </a:p>
          <a:p>
            <a:r>
              <a:rPr lang="en-US" dirty="0" smtClean="0"/>
              <a:t>Positive </a:t>
            </a:r>
            <a:r>
              <a:rPr lang="en-US" dirty="0" smtClean="0"/>
              <a:t>“rights” </a:t>
            </a:r>
            <a:r>
              <a:rPr lang="en-US" dirty="0" smtClean="0"/>
              <a:t>(entitlement to)</a:t>
            </a:r>
          </a:p>
          <a:p>
            <a:pPr lvl="1"/>
            <a:r>
              <a:rPr lang="en-US" dirty="0" smtClean="0"/>
              <a:t>Regulations, taxation, government interventions </a:t>
            </a:r>
          </a:p>
          <a:p>
            <a:pPr lvl="1"/>
            <a:r>
              <a:rPr lang="en-US" dirty="0" smtClean="0"/>
              <a:t>Public goods</a:t>
            </a:r>
          </a:p>
          <a:p>
            <a:pPr lvl="1"/>
            <a:r>
              <a:rPr lang="en-US" dirty="0" smtClean="0"/>
              <a:t>Various economic and social entitlements</a:t>
            </a:r>
          </a:p>
          <a:p>
            <a:pPr lvl="1"/>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Freedom vs. entitlement</a:t>
            </a:r>
            <a:endParaRPr lang="en-US" dirty="0"/>
          </a:p>
        </p:txBody>
      </p:sp>
      <p:graphicFrame>
        <p:nvGraphicFramePr>
          <p:cNvPr id="4" name="Content Placeholder 7"/>
          <p:cNvGraphicFramePr>
            <a:graphicFrameLocks noGrp="1"/>
          </p:cNvGraphicFramePr>
          <p:nvPr>
            <p:ph idx="1"/>
          </p:nvPr>
        </p:nvGraphicFramePr>
        <p:xfrm>
          <a:off x="457200" y="1774825"/>
          <a:ext cx="8229600" cy="46259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dirty="0" smtClean="0"/>
              <a:t>Uganda vs. Zimbabwe</a:t>
            </a:r>
            <a:endParaRPr lang="en-US" dirty="0"/>
          </a:p>
        </p:txBody>
      </p:sp>
      <p:graphicFrame>
        <p:nvGraphicFramePr>
          <p:cNvPr id="11" name="Content Placeholder 10"/>
          <p:cNvGraphicFramePr>
            <a:graphicFrameLocks noGrp="1"/>
          </p:cNvGraphicFramePr>
          <p:nvPr>
            <p:ph sz="half" idx="1"/>
          </p:nvPr>
        </p:nvGraphicFramePr>
        <p:xfrm>
          <a:off x="457200" y="1773238"/>
          <a:ext cx="4038600" cy="462438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ontent Placeholder 11"/>
          <p:cNvGraphicFramePr>
            <a:graphicFrameLocks noGrp="1"/>
          </p:cNvGraphicFramePr>
          <p:nvPr>
            <p:ph sz="half" idx="2"/>
          </p:nvPr>
        </p:nvGraphicFramePr>
        <p:xfrm>
          <a:off x="4648200" y="1773238"/>
          <a:ext cx="4038600" cy="462438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1643</TotalTime>
  <Words>1051</Words>
  <Application>Microsoft Office PowerPoint</Application>
  <PresentationFormat>On-screen Show (4:3)</PresentationFormat>
  <Paragraphs>238</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Module</vt:lpstr>
      <vt:lpstr>On The Relevance of Negative And Positive Rights in Development New Empirical Evidence (1975-2007)  </vt:lpstr>
      <vt:lpstr>Development?</vt:lpstr>
      <vt:lpstr>Growth Commission Report (2008)</vt:lpstr>
      <vt:lpstr>How to achieve those outcomes? </vt:lpstr>
      <vt:lpstr>Institutions?</vt:lpstr>
      <vt:lpstr>Only two possible sets of factors</vt:lpstr>
      <vt:lpstr>Freedom vs. entitlement</vt:lpstr>
      <vt:lpstr>Freedom vs. entitlement</vt:lpstr>
      <vt:lpstr>Uganda vs. Zimbabwe</vt:lpstr>
      <vt:lpstr>Model specification</vt:lpstr>
      <vt:lpstr>Data</vt:lpstr>
      <vt:lpstr>Civil rights vs. political liberties</vt:lpstr>
      <vt:lpstr>CPRs vs. per Capita Income</vt:lpstr>
      <vt:lpstr>ESCRs vs. per Capita Income</vt:lpstr>
      <vt:lpstr>Economic freedom vs. per Capita Income</vt:lpstr>
      <vt:lpstr>Results</vt:lpstr>
      <vt:lpstr>Conclusion</vt:lpstr>
      <vt:lpstr>Thank you</vt:lpstr>
      <vt:lpstr>For more, www.amazon.com </vt:lpstr>
    </vt:vector>
  </TitlesOfParts>
  <Company>The World Bank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The Relevance of Negative And Positive Rights in Development New Empirical Evidence (1975-2007)</dc:title>
  <dc:creator>Wb323230</dc:creator>
  <cp:lastModifiedBy>Wb323230</cp:lastModifiedBy>
  <cp:revision>7</cp:revision>
  <dcterms:created xsi:type="dcterms:W3CDTF">2011-04-05T20:12:28Z</dcterms:created>
  <dcterms:modified xsi:type="dcterms:W3CDTF">2011-04-08T12:58:55Z</dcterms:modified>
</cp:coreProperties>
</file>