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 varScale="1">
        <p:scale>
          <a:sx n="76" d="100"/>
          <a:sy n="76" d="100"/>
        </p:scale>
        <p:origin x="10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4CD5-7A98-4621-A6A1-51085F43D051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0DFE715-2D14-4707-B15F-DCF100B8F748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37154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01C9-6EA5-4DE5-892D-8AEA49B74F87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8AFA1-D0EC-4908-9C74-29C3E62AE419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0458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AF887-AF26-499B-A7F6-235D4413D03F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7B3C2-A60E-4733-88D3-EF38B5EDCDBC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82377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53D80B-CD9B-4FBF-A585-939C9DEF2B1C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19158E-A851-4671-9EBA-65A35F281514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04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8865-D8BF-4CA4-AA11-B6F1DFCD1EC7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AA00B38-02E6-47F4-A5CB-DFEDB4A25071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90995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9E9B-05FE-4C53-B1CF-985EE9435ECA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9E6D0-DA9E-44A4-87B0-0455DD652FBC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4660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48DB0-AEDF-4B51-809A-05EEA97F4AA5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C7EBA-D75B-411C-840A-0A97828C8C0C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6700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223E08-FC81-4257-86DE-76A0794920B9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7F280E-30CE-4F58-AD52-BBC22C989EE9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8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C838-951B-42AE-8DD4-00C77C48605A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E85FD-669E-4CA6-81FE-D8303D8D9D36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25188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449F47-68A3-44AC-B44D-0706A0D7AD4C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B3E35C-1531-4823-AA8A-541107AB6115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20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D2E7FD-344A-4316-998B-F0D4108FED14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4BAD42-C58D-4F0A-A440-D7D55B840B9D}" type="slidenum">
              <a:rPr lang="fr-FR" altLang="en-US"/>
              <a:pPr/>
              <a:t>‹#›</a:t>
            </a:fld>
            <a:endParaRPr lang="fr-FR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08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DFBEC0-3540-47A1-9BC7-A59A5EF3976B}" type="datetimeFigureOut">
              <a:rPr lang="en-US"/>
              <a:pPr>
                <a:defRPr/>
              </a:pPr>
              <a:t>12/7/2022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144AFE87-2500-452F-AFE6-2BB3D3438A97}" type="slidenum">
              <a:rPr lang="fr-FR" altLang="en-US"/>
              <a:pPr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  <p:sldLayoutId id="2147483681" r:id="rId5"/>
    <p:sldLayoutId id="2147483686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0"/>
            <a:ext cx="6477000" cy="27320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600" u="sng" dirty="0">
                <a:latin typeface="Comic Sans MS" pitchFamily="66" charset="0"/>
              </a:rPr>
              <a:t>Les verbes pronominaux :</a:t>
            </a: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fr-FR" sz="3600" u="sng" dirty="0">
                <a:latin typeface="Comic Sans MS" pitchFamily="66" charset="0"/>
              </a:rPr>
              <a:t> réfléchis </a:t>
            </a:r>
            <a:r>
              <a:rPr lang="fr-FR" sz="3600" u="sng" dirty="0" smtClean="0">
                <a:latin typeface="Comic Sans MS" pitchFamily="66" charset="0"/>
              </a:rPr>
              <a:t>et réciproques</a:t>
            </a:r>
            <a:r>
              <a:rPr lang="fr-FR" sz="3600" u="sng" dirty="0">
                <a:latin typeface="Comic Sans MS" pitchFamily="66" charset="0"/>
              </a:rPr>
              <a:t>.</a:t>
            </a: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endParaRPr lang="fr-FR" sz="3600" dirty="0">
              <a:latin typeface="Comic Sans MS" pitchFamily="66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fr-F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r-FR" u="sng" dirty="0" smtClean="0"/>
              <a:t>Les verbes pronominaux réfléchis :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 smtClean="0"/>
              <a:t>Ce sont des verbes dont (of </a:t>
            </a:r>
            <a:r>
              <a:rPr lang="fr-FR" dirty="0" err="1" smtClean="0"/>
              <a:t>which</a:t>
            </a:r>
            <a:r>
              <a:rPr lang="fr-FR" dirty="0" smtClean="0"/>
              <a:t>) le sujet et l’objet direct sont identiques.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fr-FR" u="sng" dirty="0" smtClean="0"/>
              <a:t>Exemple </a:t>
            </a:r>
            <a:r>
              <a:rPr lang="fr-FR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r-FR" dirty="0" smtClean="0"/>
              <a:t>Je </a:t>
            </a:r>
            <a:r>
              <a:rPr lang="fr-FR" u="sng" dirty="0" smtClean="0"/>
              <a:t>couche</a:t>
            </a:r>
            <a:r>
              <a:rPr lang="fr-FR" dirty="0" smtClean="0"/>
              <a:t> </a:t>
            </a:r>
            <a:r>
              <a:rPr lang="fr-FR" b="1" i="1" dirty="0" smtClean="0"/>
              <a:t>mon fils</a:t>
            </a:r>
            <a:r>
              <a:rPr lang="fr-FR" dirty="0" smtClean="0"/>
              <a:t> et puis 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</a:t>
            </a:r>
            <a:r>
              <a:rPr lang="fr-FR" dirty="0" smtClean="0"/>
              <a:t> </a:t>
            </a:r>
            <a:r>
              <a:rPr lang="fr-FR" b="1" i="1" u="sng" dirty="0" smtClean="0"/>
              <a:t>me</a:t>
            </a:r>
            <a:r>
              <a:rPr lang="fr-FR" i="1" u="sng" dirty="0" smtClean="0"/>
              <a:t> </a:t>
            </a:r>
            <a:r>
              <a:rPr lang="fr-FR" u="sng" dirty="0" smtClean="0"/>
              <a:t>couche</a:t>
            </a:r>
            <a:r>
              <a:rPr lang="fr-FR" dirty="0" smtClean="0"/>
              <a:t>.</a:t>
            </a:r>
            <a:r>
              <a:rPr lang="en-US" dirty="0" smtClean="0"/>
              <a:t> </a:t>
            </a:r>
            <a:r>
              <a:rPr lang="fr-FR" dirty="0" smtClean="0"/>
              <a:t> 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1676400" y="3810000"/>
            <a:ext cx="9144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 rot="10800000">
            <a:off x="5181600" y="3886200"/>
            <a:ext cx="9144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648200"/>
            <a:ext cx="16764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/>
              <a:t>Inf</a:t>
            </a:r>
            <a:r>
              <a:rPr lang="fr-FR" sz="1600" dirty="0"/>
              <a:t>: coucher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4648200"/>
            <a:ext cx="16764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/>
              <a:t>Inf</a:t>
            </a:r>
            <a:r>
              <a:rPr lang="fr-FR" sz="1600" dirty="0"/>
              <a:t>: se coucher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altLang="en-US" u="sng" smtClean="0"/>
              <a:t>quelques verbes réfléchis communs : </a:t>
            </a:r>
            <a:endParaRPr lang="en-US" altLang="en-US" smtClean="0"/>
          </a:p>
          <a:p>
            <a:endParaRPr lang="fr-FR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86000"/>
          <a:ext cx="6096000" cy="352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S’arrêter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fâcher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moquer de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brosser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S’habiller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peigner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coucher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laver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raser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détendre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lever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reposer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S’en aller (partir)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S’amuser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débrouiller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demander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dépêcher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S’ennuyer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8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S’entendre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(réciproque)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S’habituer a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rendre compte de (réaliser)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tromper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S’occuper de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S’intéresser a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souvenir de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promener</a:t>
                      </a:r>
                      <a:endParaRPr lang="en-US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Se réveiller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altLang="en-US" u="sng" smtClean="0"/>
              <a:t>Verbes pronominaux réciproques : </a:t>
            </a:r>
            <a:endParaRPr lang="en-US" altLang="en-US" smtClean="0"/>
          </a:p>
          <a:p>
            <a:r>
              <a:rPr lang="fr-FR" altLang="en-US" smtClean="0"/>
              <a:t>Il existe une relation de réciprocité entre le sujet et l’objet direct de la phrase.</a:t>
            </a:r>
          </a:p>
          <a:p>
            <a:endParaRPr lang="en-US" altLang="en-US" smtClean="0"/>
          </a:p>
          <a:p>
            <a:r>
              <a:rPr lang="fr-FR" altLang="en-US" smtClean="0"/>
              <a:t>Exemple : </a:t>
            </a:r>
          </a:p>
          <a:p>
            <a:endParaRPr lang="en-US" altLang="en-US" smtClean="0"/>
          </a:p>
          <a:p>
            <a:r>
              <a:rPr lang="fr-FR" altLang="en-US" u="sng" smtClean="0">
                <a:solidFill>
                  <a:srgbClr val="C00000"/>
                </a:solidFill>
              </a:rPr>
              <a:t>Nous nous connaissons </a:t>
            </a:r>
            <a:r>
              <a:rPr lang="fr-FR" altLang="en-US" smtClean="0"/>
              <a:t>bien Jacques et moi. </a:t>
            </a:r>
            <a:endParaRPr lang="en-US" altLang="en-US" smtClean="0"/>
          </a:p>
          <a:p>
            <a:r>
              <a:rPr lang="fr-FR" altLang="en-US" smtClean="0"/>
              <a:t>Est-ce que </a:t>
            </a:r>
            <a:r>
              <a:rPr lang="fr-FR" altLang="en-US" u="sng" smtClean="0">
                <a:solidFill>
                  <a:srgbClr val="C00000"/>
                </a:solidFill>
              </a:rPr>
              <a:t>vous vous rencontrez</a:t>
            </a:r>
            <a:r>
              <a:rPr lang="fr-FR" altLang="en-US" smtClean="0">
                <a:solidFill>
                  <a:srgbClr val="C00000"/>
                </a:solidFill>
              </a:rPr>
              <a:t> </a:t>
            </a:r>
            <a:r>
              <a:rPr lang="fr-FR" altLang="en-US" smtClean="0"/>
              <a:t>souvent au café ?</a:t>
            </a:r>
            <a:endParaRPr lang="en-US" altLang="en-US" smtClean="0"/>
          </a:p>
          <a:p>
            <a:r>
              <a:rPr lang="fr-FR" altLang="en-US" smtClean="0"/>
              <a:t>Elizabeth et son mari </a:t>
            </a:r>
            <a:r>
              <a:rPr lang="fr-FR" altLang="en-US" u="sng" smtClean="0">
                <a:solidFill>
                  <a:srgbClr val="C00000"/>
                </a:solidFill>
              </a:rPr>
              <a:t>s’aiment</a:t>
            </a:r>
            <a:r>
              <a:rPr lang="fr-FR" altLang="en-US" smtClean="0">
                <a:solidFill>
                  <a:srgbClr val="C00000"/>
                </a:solidFill>
              </a:rPr>
              <a:t> </a:t>
            </a:r>
            <a:r>
              <a:rPr lang="fr-FR" altLang="en-US" smtClean="0"/>
              <a:t>beaucoup !</a:t>
            </a:r>
            <a:endParaRPr lang="en-US" altLang="en-US" smtClean="0"/>
          </a:p>
          <a:p>
            <a:r>
              <a:rPr lang="fr-FR" altLang="en-US" smtClean="0">
                <a:solidFill>
                  <a:srgbClr val="C00000"/>
                </a:solidFill>
              </a:rPr>
              <a:t>On </a:t>
            </a:r>
            <a:r>
              <a:rPr lang="fr-FR" altLang="en-US" u="sng" smtClean="0">
                <a:solidFill>
                  <a:srgbClr val="C00000"/>
                </a:solidFill>
              </a:rPr>
              <a:t>se voit</a:t>
            </a:r>
            <a:r>
              <a:rPr lang="fr-FR" altLang="en-US" smtClean="0">
                <a:solidFill>
                  <a:srgbClr val="C00000"/>
                </a:solidFill>
              </a:rPr>
              <a:t> </a:t>
            </a:r>
            <a:r>
              <a:rPr lang="fr-FR" altLang="en-US" smtClean="0"/>
              <a:t>au bistro chaque jeudi Paul et moi.</a:t>
            </a:r>
            <a:endParaRPr lang="en-US" altLang="en-US" smtClean="0"/>
          </a:p>
          <a:p>
            <a:endParaRPr lang="fr-F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Conjugaison des verbes pronominaux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209800"/>
          <a:ext cx="7467600" cy="205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Présent (se laver)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Impératif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Futur proche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Je me lave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Tu te laves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Il/elle/ on se lave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Nous nous lavons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Vous vous lavez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Ils/elles se lavent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"/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Lave-toi !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"/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Lavons-nous !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"/>
                      </a:pPr>
                      <a:r>
                        <a:rPr lang="fr-FR" sz="1600">
                          <a:latin typeface="Comic Sans MS"/>
                          <a:ea typeface="Calibri"/>
                          <a:cs typeface="Times New Roman"/>
                        </a:rPr>
                        <a:t>Lavez-vous !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Je vais </a:t>
                      </a:r>
                      <a:r>
                        <a:rPr lang="fr-FR" sz="1600" u="sng" dirty="0">
                          <a:latin typeface="Comic Sans MS"/>
                          <a:ea typeface="Calibri"/>
                          <a:cs typeface="Times New Roman"/>
                        </a:rPr>
                        <a:t>me</a:t>
                      </a: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 laver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Tu vas </a:t>
                      </a:r>
                      <a:r>
                        <a:rPr lang="fr-FR" sz="1600" u="sng" dirty="0">
                          <a:latin typeface="Comic Sans MS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 laver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Il va </a:t>
                      </a:r>
                      <a:r>
                        <a:rPr lang="fr-FR" sz="1600" u="sng" dirty="0">
                          <a:latin typeface="Comic Sans MS"/>
                          <a:ea typeface="Calibri"/>
                          <a:cs typeface="Times New Roman"/>
                        </a:rPr>
                        <a:t>se </a:t>
                      </a: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laver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Nous allons </a:t>
                      </a:r>
                      <a:r>
                        <a:rPr lang="fr-FR" sz="1600" u="sng" dirty="0">
                          <a:latin typeface="Comic Sans MS"/>
                          <a:ea typeface="Calibri"/>
                          <a:cs typeface="Times New Roman"/>
                        </a:rPr>
                        <a:t>nous</a:t>
                      </a: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 laver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Vous allez </a:t>
                      </a:r>
                      <a:r>
                        <a:rPr lang="fr-FR" sz="1600" u="sng" dirty="0">
                          <a:latin typeface="Comic Sans MS"/>
                          <a:ea typeface="Calibri"/>
                          <a:cs typeface="Times New Roman"/>
                        </a:rPr>
                        <a:t>vous</a:t>
                      </a: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 laver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Ils vont</a:t>
                      </a:r>
                      <a:r>
                        <a:rPr lang="fr-FR" sz="1600" u="sng" dirty="0">
                          <a:latin typeface="Comic Sans MS"/>
                          <a:ea typeface="Calibri"/>
                          <a:cs typeface="Times New Roman"/>
                        </a:rPr>
                        <a:t> se</a:t>
                      </a:r>
                      <a:r>
                        <a:rPr lang="fr-FR" sz="1600" dirty="0">
                          <a:latin typeface="Comic Sans MS"/>
                          <a:ea typeface="Calibri"/>
                          <a:cs typeface="Times New Roman"/>
                        </a:rPr>
                        <a:t> laver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u="sng" dirty="0" smtClean="0"/>
              <a:t>La négation 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altLang="en-US" smtClean="0"/>
              <a:t>Au présent : Je </a:t>
            </a:r>
            <a:r>
              <a:rPr lang="fr-FR" altLang="en-US" smtClean="0">
                <a:solidFill>
                  <a:srgbClr val="C00000"/>
                </a:solidFill>
              </a:rPr>
              <a:t>ne</a:t>
            </a:r>
            <a:r>
              <a:rPr lang="fr-FR" altLang="en-US" smtClean="0"/>
              <a:t> me fâche </a:t>
            </a:r>
            <a:r>
              <a:rPr lang="fr-FR" altLang="en-US" smtClean="0">
                <a:solidFill>
                  <a:srgbClr val="C00000"/>
                </a:solidFill>
              </a:rPr>
              <a:t> pas </a:t>
            </a:r>
            <a:r>
              <a:rPr lang="fr-FR" altLang="en-US" smtClean="0"/>
              <a:t>avec ma sœur. </a:t>
            </a:r>
          </a:p>
          <a:p>
            <a:endParaRPr lang="en-US" altLang="en-US" smtClean="0"/>
          </a:p>
          <a:p>
            <a:r>
              <a:rPr lang="fr-FR" altLang="en-US" smtClean="0"/>
              <a:t>A l’impératif : </a:t>
            </a:r>
            <a:r>
              <a:rPr lang="fr-FR" altLang="en-US" smtClean="0">
                <a:solidFill>
                  <a:srgbClr val="C00000"/>
                </a:solidFill>
              </a:rPr>
              <a:t>Ne</a:t>
            </a:r>
            <a:r>
              <a:rPr lang="fr-FR" altLang="en-US" smtClean="0"/>
              <a:t> te fâche  </a:t>
            </a:r>
            <a:r>
              <a:rPr lang="fr-FR" altLang="en-US" smtClean="0">
                <a:solidFill>
                  <a:srgbClr val="C00000"/>
                </a:solidFill>
              </a:rPr>
              <a:t>pas</a:t>
            </a:r>
            <a:r>
              <a:rPr lang="fr-FR" altLang="en-US" smtClean="0"/>
              <a:t>, on est des amis !</a:t>
            </a:r>
          </a:p>
          <a:p>
            <a:endParaRPr lang="en-US" altLang="en-US" smtClean="0"/>
          </a:p>
          <a:p>
            <a:r>
              <a:rPr lang="fr-FR" altLang="en-US" smtClean="0"/>
              <a:t>Au futur proche : Il </a:t>
            </a:r>
            <a:r>
              <a:rPr lang="fr-FR" altLang="en-US" smtClean="0">
                <a:solidFill>
                  <a:srgbClr val="C00000"/>
                </a:solidFill>
              </a:rPr>
              <a:t>ne</a:t>
            </a:r>
            <a:r>
              <a:rPr lang="fr-FR" altLang="en-US" smtClean="0"/>
              <a:t> va </a:t>
            </a:r>
            <a:r>
              <a:rPr lang="fr-FR" altLang="en-US" smtClean="0">
                <a:solidFill>
                  <a:srgbClr val="C00000"/>
                </a:solidFill>
              </a:rPr>
              <a:t>pas</a:t>
            </a:r>
            <a:r>
              <a:rPr lang="fr-FR" altLang="en-US" smtClean="0"/>
              <a:t> se réveiller tôt. </a:t>
            </a:r>
            <a:endParaRPr lang="en-US" altLang="en-US" smtClean="0"/>
          </a:p>
          <a:p>
            <a:endParaRPr lang="fr-F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u="sng" dirty="0" smtClean="0"/>
              <a:t>Verbes en –</a:t>
            </a:r>
            <a:r>
              <a:rPr lang="fr-FR" u="sng" dirty="0" err="1" smtClean="0"/>
              <a:t>oir</a:t>
            </a:r>
            <a:r>
              <a:rPr lang="fr-FR" u="sng" dirty="0" smtClean="0"/>
              <a:t> :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altLang="en-US" smtClean="0"/>
              <a:t>Il est nécessaire de mémoriser la conjugaison des verbes suivants :</a:t>
            </a:r>
          </a:p>
          <a:p>
            <a:endParaRPr lang="en-US" altLang="en-US" smtClean="0"/>
          </a:p>
          <a:p>
            <a:r>
              <a:rPr lang="fr-FR" altLang="en-US" smtClean="0"/>
              <a:t>Vouloir, pouvoir, savoir, voir, devoir et recevoir.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fr-FR" altLang="en-US" i="1" dirty="0" smtClean="0"/>
              <a:t>Notez que les verbes suivant sont utilisées à la forme </a:t>
            </a:r>
            <a:r>
              <a:rPr lang="fr-FR" altLang="en-US" i="1" u="sng" dirty="0" smtClean="0"/>
              <a:t>impersonnelle seulement</a:t>
            </a:r>
            <a:r>
              <a:rPr lang="fr-FR" altLang="en-US" i="1" dirty="0" smtClean="0"/>
              <a:t> :</a:t>
            </a:r>
            <a:endParaRPr lang="en-US" altLang="en-US" dirty="0" smtClean="0"/>
          </a:p>
          <a:p>
            <a:r>
              <a:rPr lang="fr-FR" altLang="en-US" dirty="0" smtClean="0"/>
              <a:t>Falloir : ------ </a:t>
            </a:r>
            <a:r>
              <a:rPr lang="fr-FR" altLang="en-US" u="sng" dirty="0" smtClean="0"/>
              <a:t>il faut </a:t>
            </a:r>
            <a:r>
              <a:rPr lang="fr-FR" altLang="en-US" dirty="0" smtClean="0"/>
              <a:t>travailler pour réussir.</a:t>
            </a:r>
          </a:p>
          <a:p>
            <a:endParaRPr lang="en-US" altLang="en-US" dirty="0" smtClean="0"/>
          </a:p>
          <a:p>
            <a:r>
              <a:rPr lang="fr-FR" altLang="en-US" dirty="0" smtClean="0"/>
              <a:t>Pleuvoir : ----- </a:t>
            </a:r>
            <a:r>
              <a:rPr lang="fr-FR" altLang="en-US" u="sng" dirty="0" smtClean="0"/>
              <a:t>il pleut</a:t>
            </a:r>
            <a:r>
              <a:rPr lang="fr-FR" altLang="en-US" dirty="0" smtClean="0"/>
              <a:t> demain matin.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r>
              <a:rPr lang="fr-FR" altLang="en-US" dirty="0" smtClean="0"/>
              <a:t>Valoir mieux : --- il </a:t>
            </a:r>
            <a:r>
              <a:rPr lang="fr-FR" altLang="en-US" u="sng" dirty="0" smtClean="0"/>
              <a:t>vaut mieux </a:t>
            </a:r>
            <a:r>
              <a:rPr lang="fr-FR" altLang="en-US" dirty="0" smtClean="0"/>
              <a:t>rendre les livres aujourd’hui.</a:t>
            </a:r>
          </a:p>
          <a:p>
            <a:pPr marL="0" indent="0">
              <a:buNone/>
            </a:pPr>
            <a:endParaRPr lang="fr-FR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29000" y="4572000"/>
            <a:ext cx="167640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    It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better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174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Century Schoolbook</vt:lpstr>
      <vt:lpstr>Arial</vt:lpstr>
      <vt:lpstr>Wingdings</vt:lpstr>
      <vt:lpstr>Wingdings 2</vt:lpstr>
      <vt:lpstr>Calibri</vt:lpstr>
      <vt:lpstr>Comic Sans MS</vt:lpstr>
      <vt:lpstr>Times New Roman</vt:lpstr>
      <vt:lpstr>Oriel</vt:lpstr>
      <vt:lpstr>Les verbes pronominaux :  réfléchis et réciproques. </vt:lpstr>
      <vt:lpstr>PowerPoint Presentation</vt:lpstr>
      <vt:lpstr>PowerPoint Presentation</vt:lpstr>
      <vt:lpstr>PowerPoint Presentation</vt:lpstr>
      <vt:lpstr>Conjugaison des verbes pronominaux</vt:lpstr>
      <vt:lpstr>La négation  </vt:lpstr>
      <vt:lpstr>Verbes en –oir : 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pronominaux :  réfléchis et réciproques.</dc:title>
  <dc:creator>Riad</dc:creator>
  <cp:lastModifiedBy>David B Marshall</cp:lastModifiedBy>
  <cp:revision>6</cp:revision>
  <dcterms:created xsi:type="dcterms:W3CDTF">2010-02-12T03:18:00Z</dcterms:created>
  <dcterms:modified xsi:type="dcterms:W3CDTF">2022-12-07T23:51:04Z</dcterms:modified>
</cp:coreProperties>
</file>